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DM Sans Medium"/>
      <p:regular r:id="rId75"/>
      <p:bold r:id="rId76"/>
      <p:italic r:id="rId77"/>
      <p:boldItalic r:id="rId78"/>
    </p:embeddedFont>
    <p:embeddedFont>
      <p:font typeface="Roboto"/>
      <p:regular r:id="rId79"/>
      <p:bold r:id="rId80"/>
      <p:italic r:id="rId81"/>
      <p:boldItalic r:id="rId82"/>
    </p:embeddedFont>
    <p:embeddedFont>
      <p:font typeface="Didact Gothic"/>
      <p:regular r:id="rId83"/>
    </p:embeddedFont>
    <p:embeddedFont>
      <p:font typeface="Helvetica Neue"/>
      <p:regular r:id="rId84"/>
      <p:bold r:id="rId85"/>
      <p:italic r:id="rId86"/>
      <p:boldItalic r:id="rId87"/>
    </p:embeddedFont>
    <p:embeddedFont>
      <p:font typeface="Helvetica Neue Light"/>
      <p:regular r:id="rId88"/>
      <p:bold r:id="rId89"/>
      <p:italic r:id="rId90"/>
      <p:boldItalic r:id="rId91"/>
    </p:embeddedFont>
    <p:embeddedFont>
      <p:font typeface="DM Sans"/>
      <p:regular r:id="rId92"/>
      <p:bold r:id="rId93"/>
      <p:italic r:id="rId94"/>
      <p:boldItalic r:id="rId95"/>
    </p:embeddedFont>
    <p:embeddedFont>
      <p:font typeface="Comfortaa"/>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49C798-138E-49A4-85B4-D9D7356948CA}">
  <a:tblStyle styleId="{4F49C798-138E-49A4-85B4-D9D7356948CA}"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DMSans-boldItalic.fntdata"/><Relationship Id="rId94" Type="http://schemas.openxmlformats.org/officeDocument/2006/relationships/font" Target="fonts/DMSans-italic.fntdata"/><Relationship Id="rId97" Type="http://schemas.openxmlformats.org/officeDocument/2006/relationships/font" Target="fonts/Comfortaa-bold.fntdata"/><Relationship Id="rId96" Type="http://schemas.openxmlformats.org/officeDocument/2006/relationships/font" Target="fonts/Comforta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Light-boldItalic.fntdata"/><Relationship Id="rId90" Type="http://schemas.openxmlformats.org/officeDocument/2006/relationships/font" Target="fonts/HelveticaNeueLight-italic.fntdata"/><Relationship Id="rId93" Type="http://schemas.openxmlformats.org/officeDocument/2006/relationships/font" Target="fonts/DMSans-bold.fntdata"/><Relationship Id="rId92" Type="http://schemas.openxmlformats.org/officeDocument/2006/relationships/font" Target="fonts/DMSans-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HelveticaNeue-regular.fntdata"/><Relationship Id="rId83" Type="http://schemas.openxmlformats.org/officeDocument/2006/relationships/font" Target="fonts/DidactGothic-regular.fntdata"/><Relationship Id="rId86" Type="http://schemas.openxmlformats.org/officeDocument/2006/relationships/font" Target="fonts/HelveticaNeue-italic.fntdata"/><Relationship Id="rId85" Type="http://schemas.openxmlformats.org/officeDocument/2006/relationships/font" Target="fonts/HelveticaNeue-bold.fntdata"/><Relationship Id="rId88" Type="http://schemas.openxmlformats.org/officeDocument/2006/relationships/font" Target="fonts/HelveticaNeueLight-regular.fntdata"/><Relationship Id="rId87" Type="http://schemas.openxmlformats.org/officeDocument/2006/relationships/font" Target="fonts/HelveticaNeue-boldItalic.fntdata"/><Relationship Id="rId89" Type="http://schemas.openxmlformats.org/officeDocument/2006/relationships/font" Target="fonts/HelveticaNeueLight-bold.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font" Target="fonts/DMSansMedium-regular.fntdata"/><Relationship Id="rId74" Type="http://schemas.openxmlformats.org/officeDocument/2006/relationships/font" Target="fonts/Anton-regular.fntdata"/><Relationship Id="rId77" Type="http://schemas.openxmlformats.org/officeDocument/2006/relationships/font" Target="fonts/DMSansMedium-italic.fntdata"/><Relationship Id="rId76" Type="http://schemas.openxmlformats.org/officeDocument/2006/relationships/font" Target="fonts/DMSansMedium-bold.fntdata"/><Relationship Id="rId79" Type="http://schemas.openxmlformats.org/officeDocument/2006/relationships/font" Target="fonts/Roboto-regular.fntdata"/><Relationship Id="rId78" Type="http://schemas.openxmlformats.org/officeDocument/2006/relationships/font" Target="fonts/DMSansMedium-boldItalic.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thumb/b/b2/Bootstrap_logo.svg/512px-Bootstrap_logo.svg.p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ro.medium.com/max/1400/1*J0Fxpn-IHBQ9OHAtmfwmQg.jpeg" TargetMode="External"/><Relationship Id="rId3" Type="http://schemas.openxmlformats.org/officeDocument/2006/relationships/hyperlink" Target="https://camo.githubusercontent.com/438b85cd0a1eb1c20cdb3b02b8dcfa2cbe6b5ed95599bbfd13ed5587f516ae3d/687474703a2f2f756e612e696d2f4353536772616d2f696d672f6373736772616d2d6c6f676f2e706e67" TargetMode="External"/><Relationship Id="rId4" Type="http://schemas.openxmlformats.org/officeDocument/2006/relationships/hyperlink" Target="https://encrypted-tbn0.gstatic.com/images?q=tbn:ANd9GcRTyyqQb7RCvWtakY6E_QAtkGJYHVZHNLY8y4d-G-UQQ7bCqqqRFQ3sC9X69zUw2U9JxKs&amp;usqp=CAU"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29be243a0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29be243a0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d869e21d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d869e21d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ef10a24a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ef10a24a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ef10a24a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ef10a24a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Referencia de la imagen: </a:t>
            </a:r>
            <a:r>
              <a:rPr lang="es" sz="1050" u="sng">
                <a:solidFill>
                  <a:srgbClr val="1A73E8"/>
                </a:solidFill>
                <a:highlight>
                  <a:srgbClr val="FFFFFF"/>
                </a:highlight>
                <a:latin typeface="Roboto"/>
                <a:ea typeface="Roboto"/>
                <a:cs typeface="Roboto"/>
                <a:sym typeface="Roboto"/>
                <a:hlinkClick r:id="rId2">
                  <a:extLst>
                    <a:ext uri="{A12FA001-AC4F-418D-AE19-62706E023703}">
                      <ahyp:hlinkClr val="tx"/>
                    </a:ext>
                  </a:extLst>
                </a:hlinkClick>
              </a:rPr>
              <a:t>https://upload.wikimedia.org/wikipedia/commons/thumb/b/b2/Bootstrap_logo.svg/512px-Bootstrap_logo.svg.png</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ef10a24a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ef10a24a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ef10a24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ef10a24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ef10a24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ef10a24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ef10a24a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3ef10a24a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ef10a24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ef10a24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ef10a24a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ef10a24a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ef10a24a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ef10a24a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ef10a24a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3ef10a24a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1de7a167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191de7a167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ef10a24a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ef10a24a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El docente mostrará el procedimiento en vivo, compartiendo pantalla.</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ef10a24a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ef10a24a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mostrará el procedimiento en vivo, compartiendo pantalla.</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ef10a24a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ef10a24a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ef10a24a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ef10a24a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d869e21d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d869e21d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d8ab2ab7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d8ab2ab7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ef10a24a9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ef10a24a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ef10a24a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ef10a24a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ef10a24a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ef10a24a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d8ab2ab7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d8ab2ab7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ef10a24a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ef10a24a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3ef10a24a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3ef10a24a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ef10a24a9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3ef10a24a9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ef10a24a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3ef10a24a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ef10a24a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ef10a24a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ef10a24a9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ef10a24a9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ef10a24a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3ef10a24a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8e594584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8e594584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8e5945848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8e5945848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8e5945848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8e5945848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8e5945848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8e5945848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8e5945848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8e5945848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ef10a24a9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ef10a24a9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8e5945848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8e5945848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ef10a24a9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ef10a24a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ef10a24a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3ef10a24a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8e594584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8e5945848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ef10a24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3ef10a24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eb5a9f3a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eb5a9f3a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0f2b7106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0f2b7106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3ef10a24a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3ef10a24a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3ef10a24a9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3ef10a24a9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3ef10a24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3ef10a24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ef10a24a9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3ef10a24a9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ef10a24a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3ef10a24a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c85a42a20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0c85a42a20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91de7a167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91de7a167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91de7a1675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91de7a1675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4055693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14055693a1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d869e21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d869e21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8fa758e9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8fa758e9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0c85a42a2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0c85a42a2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c85a42a2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0c85a42a2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eb5a9f3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eb5a9f3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0eb5a9f3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0eb5a9f3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10f2b71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10f2b71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ef10a24a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ef10a24a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Referencia imagen 1: </a:t>
            </a:r>
            <a:r>
              <a:rPr lang="es" sz="1050">
                <a:solidFill>
                  <a:srgbClr val="1A73E8"/>
                </a:solidFill>
                <a:highlight>
                  <a:srgbClr val="FFFFFF"/>
                </a:highlight>
                <a:uFill>
                  <a:noFill/>
                </a:uFill>
                <a:latin typeface="Roboto"/>
                <a:ea typeface="Roboto"/>
                <a:cs typeface="Roboto"/>
                <a:sym typeface="Roboto"/>
                <a:hlinkClick r:id="rId2">
                  <a:extLst>
                    <a:ext uri="{A12FA001-AC4F-418D-AE19-62706E023703}">
                      <ahyp:hlinkClr val="tx"/>
                    </a:ext>
                  </a:extLst>
                </a:hlinkClick>
              </a:rPr>
              <a:t>https://miro.medium.com/max/1400/1*J0Fxpn-IHBQ9OHAtmfwmQg.jpeg</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Referencia imagen 2: </a:t>
            </a:r>
            <a:r>
              <a:rPr lang="es" sz="1050" u="sng">
                <a:solidFill>
                  <a:srgbClr val="1A73E8"/>
                </a:solidFill>
                <a:highlight>
                  <a:srgbClr val="FFFFFF"/>
                </a:highlight>
                <a:latin typeface="Roboto"/>
                <a:ea typeface="Roboto"/>
                <a:cs typeface="Roboto"/>
                <a:sym typeface="Roboto"/>
                <a:hlinkClick r:id="rId3">
                  <a:extLst>
                    <a:ext uri="{A12FA001-AC4F-418D-AE19-62706E023703}">
                      <ahyp:hlinkClr val="tx"/>
                    </a:ext>
                  </a:extLst>
                </a:hlinkClick>
              </a:rPr>
              <a:t>https://camo.githubusercontent.com/438b85cd0a1eb1c20cdb3b02b8dcfa2cbe6b5ed95599bbfd13ed5587f516ae3d/687474703a2f2f756e612e696d2f4353536772616d2f696d672f6373736772616d2d6c6f676f2e706e67</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Referencia imagen 3: </a:t>
            </a:r>
            <a:r>
              <a:rPr lang="es" sz="1050" u="sng">
                <a:solidFill>
                  <a:srgbClr val="1A73E8"/>
                </a:solidFill>
                <a:highlight>
                  <a:srgbClr val="FFFFFF"/>
                </a:highlight>
                <a:latin typeface="Roboto"/>
                <a:ea typeface="Roboto"/>
                <a:cs typeface="Roboto"/>
                <a:sym typeface="Roboto"/>
                <a:hlinkClick r:id="rId4">
                  <a:extLst>
                    <a:ext uri="{A12FA001-AC4F-418D-AE19-62706E023703}">
                      <ahyp:hlinkClr val="tx"/>
                    </a:ext>
                  </a:extLst>
                </a:hlinkClick>
              </a:rPr>
              <a:t>https://encrypted-tbn0.gstatic.com/images?q=tbn:ANd9GcRTyyqQb7RCvWtakY6E_QAtkGJYHVZHNLY8y4d-G-UQQ7bCqqqRFQ3sC9X69zUw2U9JxKs&amp;usqp=CAU</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ef10a24a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ef10a24a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Los modelos para el desarrollo web han evolucionado mucho en la última década, existen multitud de aplicaciones, frameworks, librerías, arquitecturas y sistemas de publicación en diferentes versiones que a su vez reciben cambios o mejoran con el tiempo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hyperlink" Target="https://getbootstrap.com/docs/5.2/getting-started/browsers-devices/#supported-browse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hyperlink" Target="https://www.w3schools.com/bootstrap5/#:~:text=Try%20it%20Yourself%20Examples" TargetMode="External"/><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1.jpg"/><Relationship Id="rId5" Type="http://schemas.openxmlformats.org/officeDocument/2006/relationships/hyperlink" Target="https://getbootstrap.com/docs/5.2/getting-started/downloa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hyperlink" Target="https://codepen.io/anon/pen/BYyGKd/" TargetMode="External"/><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hyperlink" Target="https://getbootstrap.com/docs/5.2/layout/breakpoints/#available-breakpoin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hyperlink" Target="https://getbootstrap.com/docs/5.2/content/typograph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slide" Target="/ppt/slides/slide7.xml"/><Relationship Id="rId6" Type="http://schemas.openxmlformats.org/officeDocument/2006/relationships/slide" Target="/ppt/slides/slide10.xml"/><Relationship Id="rId7" Type="http://schemas.openxmlformats.org/officeDocument/2006/relationships/slide" Target="/ppt/slides/slide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hyperlink" Target="https://getbootstrap.com/docs/5.2/getting-started/introduct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hyperlink" Target="https://www.w3schools.com/bootstrap4/bootstrap_button_groups.asp"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view.genial.ly/61a7993f3ef3cf0dac4e4b9c/interactive-content-faqs-desarrollo-web"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55.png"/><Relationship Id="rId4" Type="http://schemas.openxmlformats.org/officeDocument/2006/relationships/hyperlink" Target="https://www.w3schools.com/bootstrap4/default.asp"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jp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2.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329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15"/>
          <p:cNvPicPr preferRelativeResize="0"/>
          <p:nvPr/>
        </p:nvPicPr>
        <p:blipFill>
          <a:blip r:embed="rId3">
            <a:alphaModFix/>
          </a:blip>
          <a:stretch>
            <a:fillRect/>
          </a:stretch>
        </p:blipFill>
        <p:spPr>
          <a:xfrm>
            <a:off x="2662988" y="3567300"/>
            <a:ext cx="3818026" cy="15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Bootstrap</a:t>
            </a:r>
            <a:endParaRPr b="1" sz="4000">
              <a:solidFill>
                <a:srgbClr val="EA90F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funciona?</a:t>
            </a:r>
            <a:endParaRPr b="1" sz="4000">
              <a:solidFill>
                <a:schemeClr val="dk1"/>
              </a:solidFill>
              <a:latin typeface="DM Sans"/>
              <a:ea typeface="DM Sans"/>
              <a:cs typeface="DM Sans"/>
              <a:sym typeface="DM Sans"/>
            </a:endParaRPr>
          </a:p>
        </p:txBody>
      </p:sp>
      <p:pic>
        <p:nvPicPr>
          <p:cNvPr id="169" name="Google Shape;169;p2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70" name="Google Shape;170;p25"/>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chemeClr val="lt1"/>
            </a:solidFill>
            <a:prstDash val="solid"/>
            <a:round/>
            <a:headEnd len="sm" w="sm" type="none"/>
            <a:tailEnd len="sm" w="sm" type="none"/>
          </a:ln>
        </p:spPr>
      </p:pic>
      <p:sp>
        <p:nvSpPr>
          <p:cNvPr id="171" name="Google Shape;171;p25"/>
          <p:cNvSpPr txBox="1"/>
          <p:nvPr/>
        </p:nvSpPr>
        <p:spPr>
          <a:xfrm>
            <a:off x="3433125" y="1697975"/>
            <a:ext cx="1710300" cy="5328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172" name="Google Shape;172;p25"/>
          <p:cNvSpPr txBox="1"/>
          <p:nvPr/>
        </p:nvSpPr>
        <p:spPr>
          <a:xfrm>
            <a:off x="4606875" y="2731925"/>
            <a:ext cx="1850400" cy="3306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173" name="Google Shape;173;p25"/>
          <p:cNvSpPr txBox="1"/>
          <p:nvPr/>
        </p:nvSpPr>
        <p:spPr>
          <a:xfrm>
            <a:off x="2282650" y="2540881"/>
            <a:ext cx="1710300" cy="5328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Conociendo Bootstrap</a:t>
            </a:r>
            <a:endParaRPr b="1" sz="4000">
              <a:solidFill>
                <a:schemeClr val="dk1"/>
              </a:solidFill>
              <a:latin typeface="DM Sans"/>
              <a:ea typeface="DM Sans"/>
              <a:cs typeface="DM Sans"/>
              <a:sym typeface="DM Sans"/>
            </a:endParaRPr>
          </a:p>
        </p:txBody>
      </p:sp>
      <p:sp>
        <p:nvSpPr>
          <p:cNvPr id="179" name="Google Shape;179;p26"/>
          <p:cNvSpPr txBox="1"/>
          <p:nvPr/>
        </p:nvSpPr>
        <p:spPr>
          <a:xfrm>
            <a:off x="473350" y="1472063"/>
            <a:ext cx="3834600" cy="3222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s" sz="1350">
                <a:latin typeface="DM Sans"/>
                <a:ea typeface="DM Sans"/>
                <a:cs typeface="DM Sans"/>
                <a:sym typeface="DM Sans"/>
              </a:rPr>
              <a:t>Es un </a:t>
            </a:r>
            <a:r>
              <a:rPr lang="es" sz="1350">
                <a:highlight>
                  <a:schemeClr val="accent6"/>
                </a:highlight>
                <a:latin typeface="DM Sans"/>
                <a:ea typeface="DM Sans"/>
                <a:cs typeface="DM Sans"/>
                <a:sym typeface="DM Sans"/>
              </a:rPr>
              <a:t>framework</a:t>
            </a:r>
            <a:r>
              <a:rPr lang="es" sz="1350">
                <a:latin typeface="DM Sans"/>
                <a:ea typeface="DM Sans"/>
                <a:cs typeface="DM Sans"/>
                <a:sym typeface="DM Sans"/>
              </a:rPr>
              <a:t> desarrollado por Twitter, que permite crear interfaces web con CSS y JavaScript. Una de sus características más interesantes es que adapta la interfaz del sitio web al tamaño del dispositivo en que se visualice logrando sitios responsive de forma sencilla. </a:t>
            </a:r>
            <a:endParaRPr sz="1350">
              <a:latin typeface="DM Sans"/>
              <a:ea typeface="DM Sans"/>
              <a:cs typeface="DM Sans"/>
              <a:sym typeface="DM Sans"/>
            </a:endParaRPr>
          </a:p>
          <a:p>
            <a:pPr indent="0" lvl="0" marL="0" rtl="0" algn="l">
              <a:spcBef>
                <a:spcPts val="1000"/>
              </a:spcBef>
              <a:spcAft>
                <a:spcPts val="0"/>
              </a:spcAft>
              <a:buNone/>
            </a:pPr>
            <a:r>
              <a:rPr lang="es" sz="1350">
                <a:solidFill>
                  <a:schemeClr val="dk1"/>
                </a:solidFill>
                <a:latin typeface="DM Sans"/>
                <a:ea typeface="DM Sans"/>
                <a:cs typeface="DM Sans"/>
                <a:sym typeface="DM Sans"/>
              </a:rPr>
              <a:t>Bootstrap se</a:t>
            </a:r>
            <a:r>
              <a:rPr lang="es" sz="1350">
                <a:solidFill>
                  <a:schemeClr val="dk1"/>
                </a:solidFill>
                <a:latin typeface="DM Sans"/>
                <a:ea typeface="DM Sans"/>
                <a:cs typeface="DM Sans"/>
                <a:sym typeface="DM Sans"/>
              </a:rPr>
              <a:t> basa en el uso de clases, que tienen asociados las reglas css correspondientes para lograr los diferentes estilos. Para poder aplicarlos a cualquier elemento HTML, simplemente hay que agregar la clase elegida a la etiqueta html correspondiente.</a:t>
            </a:r>
            <a:endParaRPr sz="1350">
              <a:latin typeface="DM Sans"/>
              <a:ea typeface="DM Sans"/>
              <a:cs typeface="DM Sans"/>
              <a:sym typeface="DM Sans"/>
            </a:endParaRPr>
          </a:p>
        </p:txBody>
      </p:sp>
      <p:pic>
        <p:nvPicPr>
          <p:cNvPr id="180" name="Google Shape;180;p2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81" name="Google Shape;181;p26"/>
          <p:cNvPicPr preferRelativeResize="0"/>
          <p:nvPr/>
        </p:nvPicPr>
        <p:blipFill rotWithShape="1">
          <a:blip r:embed="rId4">
            <a:alphaModFix/>
          </a:blip>
          <a:srcRect b="0" l="0" r="0" t="0"/>
          <a:stretch/>
        </p:blipFill>
        <p:spPr>
          <a:xfrm>
            <a:off x="5012600" y="1665150"/>
            <a:ext cx="3658725" cy="291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Bootstrap: Ventajas</a:t>
            </a:r>
            <a:endParaRPr b="1" sz="4000">
              <a:solidFill>
                <a:schemeClr val="dk1"/>
              </a:solidFill>
              <a:latin typeface="DM Sans"/>
              <a:ea typeface="DM Sans"/>
              <a:cs typeface="DM Sans"/>
              <a:sym typeface="DM Sans"/>
            </a:endParaRPr>
          </a:p>
        </p:txBody>
      </p:sp>
      <p:sp>
        <p:nvSpPr>
          <p:cNvPr id="187" name="Google Shape;187;p27"/>
          <p:cNvSpPr txBox="1"/>
          <p:nvPr/>
        </p:nvSpPr>
        <p:spPr>
          <a:xfrm>
            <a:off x="474450" y="1735450"/>
            <a:ext cx="81951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La más genérica, es que permite simplificar el proceso de maquetación, sirve de guía para aplicar las buenas prácticas y los diferentes estándares. </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Es responsive, ¡te ahorras mucho trabajo!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¡Maquetar por columnas es fácil!</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Se integra muy bien con las principales librerías Javascript.</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Te permite enriquecer aún más los estilos de la web.</a:t>
            </a:r>
            <a:endParaRPr sz="1350">
              <a:latin typeface="DM Sans"/>
              <a:ea typeface="DM Sans"/>
              <a:cs typeface="DM Sans"/>
              <a:sym typeface="DM Sans"/>
            </a:endParaRPr>
          </a:p>
        </p:txBody>
      </p:sp>
      <p:pic>
        <p:nvPicPr>
          <p:cNvPr id="188" name="Google Shape;188;p2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89" name="Google Shape;189;p27"/>
          <p:cNvSpPr/>
          <p:nvPr/>
        </p:nvSpPr>
        <p:spPr>
          <a:xfrm>
            <a:off x="5478000" y="489175"/>
            <a:ext cx="967200" cy="999600"/>
          </a:xfrm>
          <a:prstGeom prst="ellipse">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Bootstrap: Desventajas</a:t>
            </a:r>
            <a:endParaRPr b="1" sz="4000">
              <a:solidFill>
                <a:schemeClr val="dk1"/>
              </a:solidFill>
              <a:latin typeface="DM Sans"/>
              <a:ea typeface="DM Sans"/>
              <a:cs typeface="DM Sans"/>
              <a:sym typeface="DM Sans"/>
            </a:endParaRPr>
          </a:p>
        </p:txBody>
      </p:sp>
      <p:sp>
        <p:nvSpPr>
          <p:cNvPr id="195" name="Google Shape;195;p28"/>
          <p:cNvSpPr txBox="1"/>
          <p:nvPr/>
        </p:nvSpPr>
        <p:spPr>
          <a:xfrm>
            <a:off x="474450" y="1735450"/>
            <a:ext cx="81951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Adaptación, es más complicado personalizarlo.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Mucho CSS que no se usará.</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Mucho uso de clases.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Añadir componentes.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Mantenimiento, si has hecho muchos cambios.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96" name="Google Shape;196;p2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97" name="Google Shape;197;p28"/>
          <p:cNvSpPr/>
          <p:nvPr/>
        </p:nvSpPr>
        <p:spPr>
          <a:xfrm>
            <a:off x="6468600" y="489175"/>
            <a:ext cx="967200" cy="999600"/>
          </a:xfrm>
          <a:prstGeom prst="ellipse">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000">
                <a:solidFill>
                  <a:schemeClr val="dk1"/>
                </a:solidFill>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Conociendo </a:t>
            </a:r>
            <a:r>
              <a:rPr b="1" lang="es" sz="4000">
                <a:solidFill>
                  <a:schemeClr val="dk1"/>
                </a:solidFill>
                <a:latin typeface="DM Sans"/>
                <a:ea typeface="DM Sans"/>
                <a:cs typeface="DM Sans"/>
                <a:sym typeface="DM Sans"/>
              </a:rPr>
              <a:t>Bootstrap</a:t>
            </a:r>
            <a:endParaRPr b="1" sz="4000">
              <a:solidFill>
                <a:schemeClr val="dk1"/>
              </a:solidFill>
              <a:latin typeface="DM Sans"/>
              <a:ea typeface="DM Sans"/>
              <a:cs typeface="DM Sans"/>
              <a:sym typeface="DM Sans"/>
            </a:endParaRPr>
          </a:p>
        </p:txBody>
      </p:sp>
      <p:sp>
        <p:nvSpPr>
          <p:cNvPr id="203" name="Google Shape;203;p29"/>
          <p:cNvSpPr txBox="1"/>
          <p:nvPr/>
        </p:nvSpPr>
        <p:spPr>
          <a:xfrm>
            <a:off x="475500" y="1855950"/>
            <a:ext cx="3975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Básicamente, tiene las ventajas de cualquier Framework, así como sus inconvenientes.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 te adaptas a la forma de trabajo, y es el aspecto que buscas,</a:t>
            </a:r>
            <a:r>
              <a:rPr lang="es" sz="1350">
                <a:highlight>
                  <a:schemeClr val="accent6"/>
                </a:highlight>
                <a:latin typeface="DM Sans"/>
                <a:ea typeface="DM Sans"/>
                <a:cs typeface="DM Sans"/>
                <a:sym typeface="DM Sans"/>
              </a:rPr>
              <a:t> es lo ideal.</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04" name="Google Shape;204;p29"/>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05" name="Google Shape;205;p29"/>
          <p:cNvPicPr preferRelativeResize="0"/>
          <p:nvPr/>
        </p:nvPicPr>
        <p:blipFill>
          <a:blip r:embed="rId4">
            <a:alphaModFix/>
          </a:blip>
          <a:stretch>
            <a:fillRect/>
          </a:stretch>
        </p:blipFill>
        <p:spPr>
          <a:xfrm>
            <a:off x="5166975" y="1647012"/>
            <a:ext cx="3501525" cy="2416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nvSpPr>
        <p:spPr>
          <a:xfrm>
            <a:off x="4345150" y="468275"/>
            <a:ext cx="4323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Compatibilidad de </a:t>
            </a:r>
            <a:r>
              <a:rPr b="1" lang="es" sz="4000">
                <a:solidFill>
                  <a:schemeClr val="dk1"/>
                </a:solidFill>
                <a:latin typeface="DM Sans"/>
                <a:ea typeface="DM Sans"/>
                <a:cs typeface="DM Sans"/>
                <a:sym typeface="DM Sans"/>
              </a:rPr>
              <a:t>Bootstrap</a:t>
            </a:r>
            <a:endParaRPr b="1" sz="4000">
              <a:solidFill>
                <a:schemeClr val="dk1"/>
              </a:solidFill>
              <a:latin typeface="DM Sans"/>
              <a:ea typeface="DM Sans"/>
              <a:cs typeface="DM Sans"/>
              <a:sym typeface="DM Sans"/>
            </a:endParaRPr>
          </a:p>
        </p:txBody>
      </p:sp>
      <p:pic>
        <p:nvPicPr>
          <p:cNvPr id="211" name="Google Shape;211;p3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12" name="Google Shape;212;p30"/>
          <p:cNvPicPr preferRelativeResize="0"/>
          <p:nvPr/>
        </p:nvPicPr>
        <p:blipFill rotWithShape="1">
          <a:blip r:embed="rId4">
            <a:alphaModFix/>
          </a:blip>
          <a:srcRect b="0" l="15023" r="0" t="0"/>
          <a:stretch/>
        </p:blipFill>
        <p:spPr>
          <a:xfrm>
            <a:off x="475500" y="834034"/>
            <a:ext cx="2819125" cy="3475425"/>
          </a:xfrm>
          <a:prstGeom prst="rect">
            <a:avLst/>
          </a:prstGeom>
          <a:noFill/>
          <a:ln>
            <a:noFill/>
          </a:ln>
        </p:spPr>
      </p:pic>
      <p:sp>
        <p:nvSpPr>
          <p:cNvPr id="213" name="Google Shape;213;p30"/>
          <p:cNvSpPr txBox="1"/>
          <p:nvPr/>
        </p:nvSpPr>
        <p:spPr>
          <a:xfrm>
            <a:off x="4345150" y="2204525"/>
            <a:ext cx="42405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Nunca debes pasar por alto la </a:t>
            </a:r>
            <a:r>
              <a:rPr lang="es" sz="1350">
                <a:solidFill>
                  <a:schemeClr val="dk1"/>
                </a:solidFill>
                <a:highlight>
                  <a:srgbClr val="E0FF00"/>
                </a:highlight>
                <a:latin typeface="DM Sans"/>
                <a:ea typeface="DM Sans"/>
                <a:cs typeface="DM Sans"/>
                <a:sym typeface="DM Sans"/>
              </a:rPr>
              <a:t>comprobación acerca de si la tecnología que estás aplicando es compatible </a:t>
            </a:r>
            <a:r>
              <a:rPr lang="es" sz="1350">
                <a:solidFill>
                  <a:schemeClr val="dk1"/>
                </a:solidFill>
                <a:highlight>
                  <a:schemeClr val="lt1"/>
                </a:highlight>
                <a:latin typeface="DM Sans"/>
                <a:ea typeface="DM Sans"/>
                <a:cs typeface="DM Sans"/>
                <a:sym typeface="DM Sans"/>
              </a:rPr>
              <a:t>con los navegadores más usados por los usuarios que visitarán tu sitio.</a:t>
            </a:r>
            <a:br>
              <a:rPr lang="es" sz="1350">
                <a:solidFill>
                  <a:schemeClr val="dk1"/>
                </a:solidFill>
                <a:highlight>
                  <a:schemeClr val="lt1"/>
                </a:highlight>
                <a:latin typeface="DM Sans"/>
                <a:ea typeface="DM Sans"/>
                <a:cs typeface="DM Sans"/>
                <a:sym typeface="DM Sans"/>
              </a:rPr>
            </a:br>
            <a:br>
              <a:rPr lang="es" sz="1350">
                <a:solidFill>
                  <a:schemeClr val="dk1"/>
                </a:solidFill>
                <a:highlight>
                  <a:schemeClr val="lt1"/>
                </a:highlight>
                <a:latin typeface="DM Sans"/>
                <a:ea typeface="DM Sans"/>
                <a:cs typeface="DM Sans"/>
                <a:sym typeface="DM Sans"/>
              </a:rPr>
            </a:br>
            <a:r>
              <a:rPr lang="es" sz="1350" u="sng">
                <a:solidFill>
                  <a:schemeClr val="hlink"/>
                </a:solidFill>
                <a:highlight>
                  <a:schemeClr val="lt1"/>
                </a:highlight>
                <a:latin typeface="DM Sans"/>
                <a:ea typeface="DM Sans"/>
                <a:cs typeface="DM Sans"/>
                <a:sym typeface="DM Sans"/>
                <a:hlinkClick r:id="rId5"/>
              </a:rPr>
              <a:t>Navegadores compatibles con Bootstrap</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nvSpPr>
        <p:spPr>
          <a:xfrm>
            <a:off x="475500" y="468275"/>
            <a:ext cx="8193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se ve una página con</a:t>
            </a:r>
            <a:r>
              <a:rPr b="1" lang="es" sz="4000">
                <a:solidFill>
                  <a:schemeClr val="dk1"/>
                </a:solidFill>
                <a:latin typeface="DM Sans"/>
                <a:ea typeface="DM Sans"/>
                <a:cs typeface="DM Sans"/>
                <a:sym typeface="DM Sans"/>
              </a:rPr>
              <a:t> Bootstrap?</a:t>
            </a:r>
            <a:endParaRPr b="1" sz="4000">
              <a:solidFill>
                <a:schemeClr val="dk1"/>
              </a:solidFill>
              <a:latin typeface="DM Sans"/>
              <a:ea typeface="DM Sans"/>
              <a:cs typeface="DM Sans"/>
              <a:sym typeface="DM Sans"/>
            </a:endParaRPr>
          </a:p>
        </p:txBody>
      </p:sp>
      <p:pic>
        <p:nvPicPr>
          <p:cNvPr id="219" name="Google Shape;219;p3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20" name="Google Shape;220;p31"/>
          <p:cNvSpPr txBox="1"/>
          <p:nvPr/>
        </p:nvSpPr>
        <p:spPr>
          <a:xfrm>
            <a:off x="6129275" y="2026475"/>
            <a:ext cx="23472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A continuación se visualiza un archivo html en el que se utilizan diferentes elementos, con las propiedades que brinda Bootstrap.</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En este enlace podrás </a:t>
            </a:r>
            <a:r>
              <a:rPr lang="es" sz="1350" u="sng">
                <a:solidFill>
                  <a:schemeClr val="hlink"/>
                </a:solidFill>
                <a:highlight>
                  <a:schemeClr val="lt1"/>
                </a:highlight>
                <a:latin typeface="DM Sans"/>
                <a:ea typeface="DM Sans"/>
                <a:cs typeface="DM Sans"/>
                <a:sym typeface="DM Sans"/>
                <a:hlinkClick r:id="rId4"/>
              </a:rPr>
              <a:t>probar la página</a:t>
            </a:r>
            <a:r>
              <a:rPr lang="es" sz="1350">
                <a:solidFill>
                  <a:schemeClr val="dk1"/>
                </a:solidFill>
                <a:highlight>
                  <a:schemeClr val="lt1"/>
                </a:highlight>
                <a:latin typeface="DM Sans"/>
                <a:ea typeface="DM Sans"/>
                <a:cs typeface="DM Sans"/>
                <a:sym typeface="DM Sans"/>
              </a:rPr>
              <a:t>.</a:t>
            </a:r>
            <a:endParaRPr sz="1350">
              <a:solidFill>
                <a:schemeClr val="dk1"/>
              </a:solidFill>
              <a:highlight>
                <a:schemeClr val="lt1"/>
              </a:highlight>
              <a:latin typeface="DM Sans"/>
              <a:ea typeface="DM Sans"/>
              <a:cs typeface="DM Sans"/>
              <a:sym typeface="DM Sans"/>
            </a:endParaRPr>
          </a:p>
        </p:txBody>
      </p:sp>
      <p:pic>
        <p:nvPicPr>
          <p:cNvPr id="221" name="Google Shape;221;p31"/>
          <p:cNvPicPr preferRelativeResize="0"/>
          <p:nvPr/>
        </p:nvPicPr>
        <p:blipFill>
          <a:blip r:embed="rId5">
            <a:alphaModFix/>
          </a:blip>
          <a:stretch>
            <a:fillRect/>
          </a:stretch>
        </p:blipFill>
        <p:spPr>
          <a:xfrm>
            <a:off x="600613" y="2066075"/>
            <a:ext cx="5367673" cy="23142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2"/>
          <p:cNvPicPr preferRelativeResize="0"/>
          <p:nvPr/>
        </p:nvPicPr>
        <p:blipFill rotWithShape="1">
          <a:blip r:embed="rId3">
            <a:alphaModFix/>
          </a:blip>
          <a:srcRect b="22203" l="0" r="0" t="0"/>
          <a:stretch/>
        </p:blipFill>
        <p:spPr>
          <a:xfrm>
            <a:off x="5143925" y="650912"/>
            <a:ext cx="3524574" cy="3841676"/>
          </a:xfrm>
          <a:prstGeom prst="rect">
            <a:avLst/>
          </a:prstGeom>
          <a:noFill/>
          <a:ln>
            <a:noFill/>
          </a:ln>
        </p:spPr>
      </p:pic>
      <p:sp>
        <p:nvSpPr>
          <p:cNvPr id="227" name="Google Shape;227;p32"/>
          <p:cNvSpPr txBox="1"/>
          <p:nvPr/>
        </p:nvSpPr>
        <p:spPr>
          <a:xfrm>
            <a:off x="475500" y="468275"/>
            <a:ext cx="4586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Tema de Bootstrap</a:t>
            </a:r>
            <a:endParaRPr b="1" sz="4000">
              <a:solidFill>
                <a:schemeClr val="dk1"/>
              </a:solidFill>
              <a:latin typeface="DM Sans"/>
              <a:ea typeface="DM Sans"/>
              <a:cs typeface="DM Sans"/>
              <a:sym typeface="DM Sans"/>
            </a:endParaRPr>
          </a:p>
        </p:txBody>
      </p:sp>
      <p:pic>
        <p:nvPicPr>
          <p:cNvPr id="228" name="Google Shape;228;p32"/>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Utilizando </a:t>
            </a:r>
            <a:r>
              <a:rPr b="1" lang="es" sz="4000">
                <a:solidFill>
                  <a:schemeClr val="dk1"/>
                </a:solidFill>
                <a:latin typeface="DM Sans"/>
                <a:ea typeface="DM Sans"/>
                <a:cs typeface="DM Sans"/>
                <a:sym typeface="DM Sans"/>
              </a:rPr>
              <a:t>Bootstrap</a:t>
            </a:r>
            <a:endParaRPr b="1" sz="4000">
              <a:solidFill>
                <a:schemeClr val="dk1"/>
              </a:solidFill>
              <a:latin typeface="DM Sans"/>
              <a:ea typeface="DM Sans"/>
              <a:cs typeface="DM Sans"/>
              <a:sym typeface="DM Sans"/>
            </a:endParaRPr>
          </a:p>
        </p:txBody>
      </p:sp>
      <p:pic>
        <p:nvPicPr>
          <p:cNvPr id="234" name="Google Shape;234;p3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35" name="Google Shape;235;p33"/>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
        <p:nvSpPr>
          <p:cNvPr id="236" name="Google Shape;236;p33"/>
          <p:cNvSpPr txBox="1"/>
          <p:nvPr/>
        </p:nvSpPr>
        <p:spPr>
          <a:xfrm>
            <a:off x="3804175" y="1740375"/>
            <a:ext cx="4864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 visualizar correctamente este archivo utilizando las clases de Bootstrap, se debe respetar la siguiente estructura de directorios:</a:t>
            </a:r>
            <a:endParaRPr sz="1350">
              <a:solidFill>
                <a:schemeClr val="dk1"/>
              </a:solidFill>
              <a:latin typeface="DM Sans"/>
              <a:ea typeface="DM Sans"/>
              <a:cs typeface="DM Sans"/>
              <a:sym typeface="DM Sans"/>
            </a:endParaRPr>
          </a:p>
        </p:txBody>
      </p:sp>
      <p:graphicFrame>
        <p:nvGraphicFramePr>
          <p:cNvPr id="237" name="Google Shape;237;p33"/>
          <p:cNvGraphicFramePr/>
          <p:nvPr/>
        </p:nvGraphicFramePr>
        <p:xfrm>
          <a:off x="4019063" y="2781513"/>
          <a:ext cx="3000000" cy="3000000"/>
        </p:xfrm>
        <a:graphic>
          <a:graphicData uri="http://schemas.openxmlformats.org/drawingml/2006/table">
            <a:tbl>
              <a:tblPr>
                <a:noFill/>
                <a:tableStyleId>{4F49C798-138E-49A4-85B4-D9D7356948CA}</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Frameworks CSS + Bootstrap</a:t>
            </a:r>
            <a:endParaRPr b="1" sz="4000">
              <a:solidFill>
                <a:srgbClr val="EAFF6A"/>
              </a:solidFill>
              <a:latin typeface="DM Sans"/>
              <a:ea typeface="DM Sans"/>
              <a:cs typeface="DM Sans"/>
              <a:sym typeface="DM Sans"/>
            </a:endParaRPr>
          </a:p>
        </p:txBody>
      </p:sp>
      <p:sp>
        <p:nvSpPr>
          <p:cNvPr id="54" name="Google Shape;54;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09.</a:t>
            </a:r>
            <a:r>
              <a:rPr lang="es" sz="1800">
                <a:solidFill>
                  <a:schemeClr val="lt1"/>
                </a:solidFill>
                <a:latin typeface="DM Sans"/>
                <a:ea typeface="DM Sans"/>
                <a:cs typeface="DM Sans"/>
                <a:sym typeface="DM Sans"/>
              </a:rPr>
              <a:t> DESARROLLO WEB</a:t>
            </a:r>
            <a:endParaRPr sz="1600">
              <a:solidFill>
                <a:schemeClr val="lt1"/>
              </a:solidFill>
              <a:latin typeface="DM Sans"/>
              <a:ea typeface="DM Sans"/>
              <a:cs typeface="DM Sans"/>
              <a:sym typeface="DM Sans"/>
            </a:endParaRPr>
          </a:p>
        </p:txBody>
      </p:sp>
      <p:pic>
        <p:nvPicPr>
          <p:cNvPr id="55" name="Google Shape;55;p16"/>
          <p:cNvPicPr preferRelativeResize="0"/>
          <p:nvPr/>
        </p:nvPicPr>
        <p:blipFill>
          <a:blip r:embed="rId3">
            <a:alphaModFix/>
          </a:blip>
          <a:stretch>
            <a:fillRect/>
          </a:stretch>
        </p:blipFill>
        <p:spPr>
          <a:xfrm>
            <a:off x="2662988" y="3567300"/>
            <a:ext cx="3818026" cy="157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Instalar</a:t>
            </a:r>
            <a:r>
              <a:rPr b="1" lang="es" sz="4000">
                <a:solidFill>
                  <a:schemeClr val="dk1"/>
                </a:solidFill>
                <a:latin typeface="DM Sans"/>
                <a:ea typeface="DM Sans"/>
                <a:cs typeface="DM Sans"/>
                <a:sym typeface="DM Sans"/>
              </a:rPr>
              <a:t> Bootstrap</a:t>
            </a:r>
            <a:endParaRPr b="1" sz="4000">
              <a:solidFill>
                <a:schemeClr val="dk1"/>
              </a:solidFill>
              <a:latin typeface="DM Sans"/>
              <a:ea typeface="DM Sans"/>
              <a:cs typeface="DM Sans"/>
              <a:sym typeface="DM Sans"/>
            </a:endParaRPr>
          </a:p>
        </p:txBody>
      </p:sp>
      <p:pic>
        <p:nvPicPr>
          <p:cNvPr id="243" name="Google Shape;243;p3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44" name="Google Shape;244;p34"/>
          <p:cNvSpPr txBox="1"/>
          <p:nvPr/>
        </p:nvSpPr>
        <p:spPr>
          <a:xfrm>
            <a:off x="3804175" y="1740375"/>
            <a:ext cx="4864200" cy="25431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accent6"/>
                </a:highlight>
                <a:latin typeface="DM Sans"/>
                <a:ea typeface="DM Sans"/>
                <a:cs typeface="DM Sans"/>
                <a:sym typeface="DM Sans"/>
              </a:rPr>
              <a:t>Código</a:t>
            </a:r>
            <a:r>
              <a:rPr lang="es" sz="1350">
                <a:solidFill>
                  <a:schemeClr val="dk1"/>
                </a:solidFill>
                <a:highlight>
                  <a:schemeClr val="accent6"/>
                </a:highlight>
                <a:latin typeface="DM Sans"/>
                <a:ea typeface="DM Sans"/>
                <a:cs typeface="DM Sans"/>
                <a:sym typeface="DM Sans"/>
              </a:rPr>
              <a:t> compilado listo para usar para Bootstrap .</a:t>
            </a:r>
            <a:endParaRPr sz="1350">
              <a:solidFill>
                <a:schemeClr val="dk1"/>
              </a:solidFill>
              <a:highlight>
                <a:schemeClr val="accent6"/>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lt1"/>
                </a:highlight>
                <a:latin typeface="DM Sans"/>
                <a:ea typeface="DM Sans"/>
                <a:cs typeface="DM Sans"/>
                <a:sym typeface="DM Sans"/>
              </a:rPr>
              <a:t>Archivos para compilar.</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accent6"/>
                </a:highlight>
                <a:latin typeface="DM Sans"/>
                <a:ea typeface="DM Sans"/>
                <a:cs typeface="DM Sans"/>
                <a:sym typeface="DM Sans"/>
              </a:rPr>
              <a:t>Bootstrap CDN (un enlace directo a los archivos en la nube).</a:t>
            </a:r>
            <a:endParaRPr sz="1350">
              <a:solidFill>
                <a:schemeClr val="dk1"/>
              </a:solidFill>
              <a:highlight>
                <a:schemeClr val="accent6"/>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lt1"/>
                </a:highlight>
                <a:latin typeface="DM Sans"/>
                <a:ea typeface="DM Sans"/>
                <a:cs typeface="DM Sans"/>
                <a:sym typeface="DM Sans"/>
              </a:rPr>
              <a:t>Instalando paquetes.</a:t>
            </a:r>
            <a:endParaRPr sz="1350">
              <a:solidFill>
                <a:schemeClr val="dk1"/>
              </a:solidFill>
              <a:highlight>
                <a:schemeClr val="lt1"/>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just">
              <a:lnSpc>
                <a:spcPct val="115000"/>
              </a:lnSpc>
              <a:spcBef>
                <a:spcPts val="0"/>
              </a:spcBef>
              <a:spcAft>
                <a:spcPts val="0"/>
              </a:spcAft>
              <a:buNone/>
            </a:pPr>
            <a:r>
              <a:rPr b="1" lang="es" sz="1350">
                <a:solidFill>
                  <a:schemeClr val="dk1"/>
                </a:solidFill>
                <a:highlight>
                  <a:schemeClr val="lt1"/>
                </a:highlight>
                <a:latin typeface="DM Sans"/>
                <a:ea typeface="DM Sans"/>
                <a:cs typeface="DM Sans"/>
                <a:sym typeface="DM Sans"/>
              </a:rPr>
              <a:t>Vamos a usar las formas más sencillas:</a:t>
            </a:r>
            <a:endParaRPr b="1"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Descargando los archivos.</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Con el enlace a los archivos.</a:t>
            </a:r>
            <a:endParaRPr sz="1350">
              <a:solidFill>
                <a:schemeClr val="dk1"/>
              </a:solidFill>
              <a:highlight>
                <a:schemeClr val="lt1"/>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p:txBody>
      </p:sp>
      <p:grpSp>
        <p:nvGrpSpPr>
          <p:cNvPr id="245" name="Google Shape;245;p34"/>
          <p:cNvGrpSpPr/>
          <p:nvPr/>
        </p:nvGrpSpPr>
        <p:grpSpPr>
          <a:xfrm>
            <a:off x="469510" y="1622632"/>
            <a:ext cx="3248493" cy="3124924"/>
            <a:chOff x="1949147" y="1325500"/>
            <a:chExt cx="3858526" cy="3665600"/>
          </a:xfrm>
        </p:grpSpPr>
        <p:pic>
          <p:nvPicPr>
            <p:cNvPr id="246" name="Google Shape;246;p34"/>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247" name="Google Shape;247;p34"/>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4"/>
          <p:cNvSpPr txBox="1"/>
          <p:nvPr/>
        </p:nvSpPr>
        <p:spPr>
          <a:xfrm rot="662">
            <a:off x="1410653" y="3474615"/>
            <a:ext cx="1557600" cy="6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350">
                <a:latin typeface="DM Sans"/>
                <a:ea typeface="DM Sans"/>
                <a:cs typeface="DM Sans"/>
                <a:sym typeface="DM Sans"/>
              </a:rPr>
              <a:t>Hay 4 maneras</a:t>
            </a:r>
            <a:endParaRPr b="1" sz="1350">
              <a:latin typeface="DM Sans"/>
              <a:ea typeface="DM Sans"/>
              <a:cs typeface="DM Sans"/>
              <a:sym typeface="DM Sans"/>
            </a:endParaRPr>
          </a:p>
          <a:p>
            <a:pPr indent="0" lvl="0" marL="0" rtl="0" algn="ctr">
              <a:spcBef>
                <a:spcPts val="0"/>
              </a:spcBef>
              <a:spcAft>
                <a:spcPts val="0"/>
              </a:spcAft>
              <a:buNone/>
            </a:pPr>
            <a:r>
              <a:rPr b="1" lang="es" sz="1350">
                <a:latin typeface="DM Sans"/>
                <a:ea typeface="DM Sans"/>
                <a:cs typeface="DM Sans"/>
                <a:sym typeface="DM Sans"/>
              </a:rPr>
              <a:t>¡</a:t>
            </a:r>
            <a:r>
              <a:rPr b="1" lang="es" sz="1350" u="sng">
                <a:solidFill>
                  <a:schemeClr val="hlink"/>
                </a:solidFill>
                <a:latin typeface="DM Sans"/>
                <a:ea typeface="DM Sans"/>
                <a:cs typeface="DM Sans"/>
                <a:sym typeface="DM Sans"/>
                <a:hlinkClick r:id="rId5"/>
              </a:rPr>
              <a:t>Descargar</a:t>
            </a:r>
            <a:r>
              <a:rPr b="1" lang="es" sz="1350">
                <a:latin typeface="DM Sans"/>
                <a:ea typeface="DM Sans"/>
                <a:cs typeface="DM Sans"/>
                <a:sym typeface="DM Sans"/>
              </a:rPr>
              <a:t>!</a:t>
            </a:r>
            <a:endParaRPr b="1"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254" name="Google Shape;254;p35"/>
          <p:cNvSpPr txBox="1"/>
          <p:nvPr/>
        </p:nvSpPr>
        <p:spPr>
          <a:xfrm>
            <a:off x="473350" y="1626100"/>
            <a:ext cx="71694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Instalamos el compilado y usamos el CDN</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Profe, ¡Puedes compartir pantalla!</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000">
                <a:solidFill>
                  <a:srgbClr val="83AEFB"/>
                </a:solidFill>
                <a:latin typeface="DM Sans"/>
                <a:ea typeface="DM Sans"/>
                <a:cs typeface="DM Sans"/>
                <a:sym typeface="DM Sans"/>
              </a:rPr>
              <a:t>Tiempo estimado: 5 minutos</a:t>
            </a:r>
            <a:endParaRPr sz="2000">
              <a:solidFill>
                <a:srgbClr val="83AEFB"/>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255" name="Google Shape;255;p35"/>
          <p:cNvGrpSpPr/>
          <p:nvPr/>
        </p:nvGrpSpPr>
        <p:grpSpPr>
          <a:xfrm>
            <a:off x="473351" y="619523"/>
            <a:ext cx="738900" cy="738900"/>
            <a:chOff x="473351" y="619523"/>
            <a:chExt cx="738900" cy="738900"/>
          </a:xfrm>
        </p:grpSpPr>
        <p:sp>
          <p:nvSpPr>
            <p:cNvPr id="256" name="Google Shape;256;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p35"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sp>
        <p:nvSpPr>
          <p:cNvPr id="262" name="Google Shape;262;p36"/>
          <p:cNvSpPr txBox="1"/>
          <p:nvPr/>
        </p:nvSpPr>
        <p:spPr>
          <a:xfrm>
            <a:off x="475500" y="468275"/>
            <a:ext cx="8193000" cy="92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Instalando el compilado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350">
                <a:solidFill>
                  <a:schemeClr val="dk1"/>
                </a:solidFill>
                <a:latin typeface="DM Sans"/>
                <a:ea typeface="DM Sans"/>
                <a:cs typeface="DM Sans"/>
                <a:sym typeface="DM Sans"/>
              </a:rPr>
              <a:t>Forma 1</a:t>
            </a:r>
            <a:endParaRPr b="1" sz="1350">
              <a:solidFill>
                <a:schemeClr val="dk1"/>
              </a:solidFill>
              <a:latin typeface="DM Sans"/>
              <a:ea typeface="DM Sans"/>
              <a:cs typeface="DM Sans"/>
              <a:sym typeface="DM Sans"/>
            </a:endParaRPr>
          </a:p>
        </p:txBody>
      </p:sp>
      <p:pic>
        <p:nvPicPr>
          <p:cNvPr id="263" name="Google Shape;263;p36"/>
          <p:cNvPicPr preferRelativeResize="0"/>
          <p:nvPr/>
        </p:nvPicPr>
        <p:blipFill>
          <a:blip r:embed="rId3">
            <a:alphaModFix/>
          </a:blip>
          <a:stretch>
            <a:fillRect/>
          </a:stretch>
        </p:blipFill>
        <p:spPr>
          <a:xfrm>
            <a:off x="7811413" y="4692275"/>
            <a:ext cx="1150750" cy="267575"/>
          </a:xfrm>
          <a:prstGeom prst="rect">
            <a:avLst/>
          </a:prstGeom>
          <a:noFill/>
          <a:ln>
            <a:noFill/>
          </a:ln>
        </p:spPr>
      </p:pic>
      <p:cxnSp>
        <p:nvCxnSpPr>
          <p:cNvPr id="264" name="Google Shape;264;p36"/>
          <p:cNvCxnSpPr>
            <a:stCxn id="265" idx="6"/>
            <a:endCxn id="266" idx="2"/>
          </p:cNvCxnSpPr>
          <p:nvPr/>
        </p:nvCxnSpPr>
        <p:spPr>
          <a:xfrm>
            <a:off x="2226133" y="2612661"/>
            <a:ext cx="4392600" cy="0"/>
          </a:xfrm>
          <a:prstGeom prst="straightConnector1">
            <a:avLst/>
          </a:prstGeom>
          <a:noFill/>
          <a:ln cap="flat" cmpd="sng" w="28575">
            <a:solidFill>
              <a:schemeClr val="accent6"/>
            </a:solidFill>
            <a:prstDash val="solid"/>
            <a:round/>
            <a:headEnd len="med" w="med" type="none"/>
            <a:tailEnd len="med" w="med" type="none"/>
          </a:ln>
        </p:spPr>
      </p:cxnSp>
      <p:sp>
        <p:nvSpPr>
          <p:cNvPr id="265" name="Google Shape;265;p36"/>
          <p:cNvSpPr/>
          <p:nvPr/>
        </p:nvSpPr>
        <p:spPr>
          <a:xfrm>
            <a:off x="1636933" y="2344161"/>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4159968" y="2344161"/>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266" name="Google Shape;266;p36"/>
          <p:cNvSpPr/>
          <p:nvPr/>
        </p:nvSpPr>
        <p:spPr>
          <a:xfrm>
            <a:off x="6618768" y="2344161"/>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268" name="Google Shape;268;p36"/>
          <p:cNvSpPr txBox="1"/>
          <p:nvPr/>
        </p:nvSpPr>
        <p:spPr>
          <a:xfrm>
            <a:off x="945635" y="2810089"/>
            <a:ext cx="1985100" cy="9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descarga</a:t>
            </a:r>
            <a:r>
              <a:rPr lang="es" sz="1350">
                <a:solidFill>
                  <a:srgbClr val="000000"/>
                </a:solidFill>
                <a:highlight>
                  <a:srgbClr val="FFFFFF"/>
                </a:highlight>
                <a:latin typeface="DM Sans"/>
                <a:ea typeface="DM Sans"/>
                <a:cs typeface="DM Sans"/>
                <a:sym typeface="DM Sans"/>
              </a:rPr>
              <a:t> el compilado.</a:t>
            </a:r>
            <a:endParaRPr sz="1350">
              <a:latin typeface="DM Sans"/>
              <a:ea typeface="DM Sans"/>
              <a:cs typeface="DM Sans"/>
              <a:sym typeface="DM Sans"/>
            </a:endParaRPr>
          </a:p>
        </p:txBody>
      </p:sp>
      <p:sp>
        <p:nvSpPr>
          <p:cNvPr id="269" name="Google Shape;269;p36"/>
          <p:cNvSpPr txBox="1"/>
          <p:nvPr/>
        </p:nvSpPr>
        <p:spPr>
          <a:xfrm>
            <a:off x="3429856" y="2689141"/>
            <a:ext cx="1985100" cy="9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descompila.</a:t>
            </a:r>
            <a:endParaRPr b="1" sz="1350">
              <a:latin typeface="DM Sans"/>
              <a:ea typeface="DM Sans"/>
              <a:cs typeface="DM Sans"/>
              <a:sym typeface="DM Sans"/>
            </a:endParaRPr>
          </a:p>
        </p:txBody>
      </p:sp>
      <p:sp>
        <p:nvSpPr>
          <p:cNvPr id="270" name="Google Shape;270;p36"/>
          <p:cNvSpPr txBox="1"/>
          <p:nvPr/>
        </p:nvSpPr>
        <p:spPr>
          <a:xfrm>
            <a:off x="5739579" y="2810089"/>
            <a:ext cx="2458800" cy="9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lleva</a:t>
            </a:r>
            <a:r>
              <a:rPr lang="es" sz="1350">
                <a:solidFill>
                  <a:srgbClr val="000000"/>
                </a:solidFill>
                <a:highlight>
                  <a:srgbClr val="FFFFFF"/>
                </a:highlight>
                <a:latin typeface="DM Sans"/>
                <a:ea typeface="DM Sans"/>
                <a:cs typeface="DM Sans"/>
                <a:sym typeface="DM Sans"/>
              </a:rPr>
              <a:t> a la carpeta del proyecto.</a:t>
            </a:r>
            <a:endParaRPr sz="1350">
              <a:latin typeface="DM Sans"/>
              <a:ea typeface="DM Sans"/>
              <a:cs typeface="DM Sans"/>
              <a:sym typeface="DM Sans"/>
            </a:endParaRPr>
          </a:p>
        </p:txBody>
      </p:sp>
      <p:sp>
        <p:nvSpPr>
          <p:cNvPr id="271" name="Google Shape;271;p36"/>
          <p:cNvSpPr txBox="1"/>
          <p:nvPr/>
        </p:nvSpPr>
        <p:spPr>
          <a:xfrm>
            <a:off x="1746247" y="2375711"/>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272" name="Google Shape;272;p36"/>
          <p:cNvSpPr txBox="1"/>
          <p:nvPr/>
        </p:nvSpPr>
        <p:spPr>
          <a:xfrm>
            <a:off x="4292785" y="2367722"/>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273" name="Google Shape;273;p36"/>
          <p:cNvSpPr txBox="1"/>
          <p:nvPr/>
        </p:nvSpPr>
        <p:spPr>
          <a:xfrm>
            <a:off x="6746131" y="2391998"/>
            <a:ext cx="2592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p37"/>
          <p:cNvSpPr txBox="1"/>
          <p:nvPr/>
        </p:nvSpPr>
        <p:spPr>
          <a:xfrm>
            <a:off x="475500" y="468275"/>
            <a:ext cx="8193000" cy="92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Usando el CDN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350">
                <a:solidFill>
                  <a:schemeClr val="dk1"/>
                </a:solidFill>
                <a:latin typeface="DM Sans"/>
                <a:ea typeface="DM Sans"/>
                <a:cs typeface="DM Sans"/>
                <a:sym typeface="DM Sans"/>
              </a:rPr>
              <a:t>Forma 2</a:t>
            </a:r>
            <a:endParaRPr b="1" sz="1350">
              <a:solidFill>
                <a:schemeClr val="dk1"/>
              </a:solidFill>
              <a:latin typeface="DM Sans"/>
              <a:ea typeface="DM Sans"/>
              <a:cs typeface="DM Sans"/>
              <a:sym typeface="DM Sans"/>
            </a:endParaRPr>
          </a:p>
        </p:txBody>
      </p:sp>
      <p:pic>
        <p:nvPicPr>
          <p:cNvPr id="279" name="Google Shape;279;p37"/>
          <p:cNvPicPr preferRelativeResize="0"/>
          <p:nvPr/>
        </p:nvPicPr>
        <p:blipFill>
          <a:blip r:embed="rId3">
            <a:alphaModFix/>
          </a:blip>
          <a:stretch>
            <a:fillRect/>
          </a:stretch>
        </p:blipFill>
        <p:spPr>
          <a:xfrm>
            <a:off x="7811413" y="4692275"/>
            <a:ext cx="1150750" cy="267575"/>
          </a:xfrm>
          <a:prstGeom prst="rect">
            <a:avLst/>
          </a:prstGeom>
          <a:noFill/>
          <a:ln>
            <a:noFill/>
          </a:ln>
        </p:spPr>
      </p:pic>
      <p:cxnSp>
        <p:nvCxnSpPr>
          <p:cNvPr id="280" name="Google Shape;280;p37"/>
          <p:cNvCxnSpPr>
            <a:stCxn id="281" idx="6"/>
            <a:endCxn id="282" idx="2"/>
          </p:cNvCxnSpPr>
          <p:nvPr/>
        </p:nvCxnSpPr>
        <p:spPr>
          <a:xfrm>
            <a:off x="2260470" y="2392723"/>
            <a:ext cx="4392600" cy="0"/>
          </a:xfrm>
          <a:prstGeom prst="straightConnector1">
            <a:avLst/>
          </a:prstGeom>
          <a:noFill/>
          <a:ln cap="flat" cmpd="sng" w="28575">
            <a:solidFill>
              <a:schemeClr val="accent6"/>
            </a:solidFill>
            <a:prstDash val="solid"/>
            <a:round/>
            <a:headEnd len="med" w="med" type="none"/>
            <a:tailEnd len="med" w="med" type="none"/>
          </a:ln>
        </p:spPr>
      </p:cxnSp>
      <p:sp>
        <p:nvSpPr>
          <p:cNvPr id="281" name="Google Shape;281;p37"/>
          <p:cNvSpPr/>
          <p:nvPr/>
        </p:nvSpPr>
        <p:spPr>
          <a:xfrm>
            <a:off x="1671270" y="212422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4194306" y="212422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282" name="Google Shape;282;p37"/>
          <p:cNvSpPr/>
          <p:nvPr/>
        </p:nvSpPr>
        <p:spPr>
          <a:xfrm>
            <a:off x="6653106" y="212422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284" name="Google Shape;284;p37"/>
          <p:cNvSpPr txBox="1"/>
          <p:nvPr/>
        </p:nvSpPr>
        <p:spPr>
          <a:xfrm>
            <a:off x="1780585" y="2155774"/>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285" name="Google Shape;285;p37"/>
          <p:cNvSpPr txBox="1"/>
          <p:nvPr/>
        </p:nvSpPr>
        <p:spPr>
          <a:xfrm>
            <a:off x="4327122" y="2147785"/>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286" name="Google Shape;286;p37"/>
          <p:cNvSpPr txBox="1"/>
          <p:nvPr/>
        </p:nvSpPr>
        <p:spPr>
          <a:xfrm>
            <a:off x="6780469" y="2172061"/>
            <a:ext cx="2592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
        <p:nvSpPr>
          <p:cNvPr id="287" name="Google Shape;287;p37"/>
          <p:cNvSpPr txBox="1"/>
          <p:nvPr/>
        </p:nvSpPr>
        <p:spPr>
          <a:xfrm>
            <a:off x="990838" y="2551875"/>
            <a:ext cx="2068800" cy="92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copia </a:t>
            </a:r>
            <a:r>
              <a:rPr lang="es" sz="1350">
                <a:solidFill>
                  <a:srgbClr val="000000"/>
                </a:solidFill>
                <a:highlight>
                  <a:srgbClr val="FFFFFF"/>
                </a:highlight>
                <a:latin typeface="DM Sans"/>
                <a:ea typeface="DM Sans"/>
                <a:cs typeface="DM Sans"/>
                <a:sym typeface="DM Sans"/>
              </a:rPr>
              <a:t>el link al CDN</a:t>
            </a:r>
            <a:endParaRPr sz="1350">
              <a:latin typeface="DM Sans"/>
              <a:ea typeface="DM Sans"/>
              <a:cs typeface="DM Sans"/>
              <a:sym typeface="DM Sans"/>
            </a:endParaRPr>
          </a:p>
        </p:txBody>
      </p:sp>
      <p:sp>
        <p:nvSpPr>
          <p:cNvPr id="288" name="Google Shape;288;p37"/>
          <p:cNvSpPr txBox="1"/>
          <p:nvPr/>
        </p:nvSpPr>
        <p:spPr>
          <a:xfrm>
            <a:off x="3496670" y="2551885"/>
            <a:ext cx="2263500" cy="92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Vamos</a:t>
            </a:r>
            <a:r>
              <a:rPr lang="es" sz="1350">
                <a:solidFill>
                  <a:srgbClr val="000000"/>
                </a:solidFill>
                <a:highlight>
                  <a:srgbClr val="FFFFFF"/>
                </a:highlight>
                <a:latin typeface="DM Sans"/>
                <a:ea typeface="DM Sans"/>
                <a:cs typeface="DM Sans"/>
                <a:sym typeface="DM Sans"/>
              </a:rPr>
              <a:t> al index.html</a:t>
            </a:r>
            <a:endParaRPr sz="1350">
              <a:latin typeface="DM Sans"/>
              <a:ea typeface="DM Sans"/>
              <a:cs typeface="DM Sans"/>
              <a:sym typeface="DM Sans"/>
            </a:endParaRPr>
          </a:p>
        </p:txBody>
      </p:sp>
      <p:sp>
        <p:nvSpPr>
          <p:cNvPr id="289" name="Google Shape;289;p37"/>
          <p:cNvSpPr txBox="1"/>
          <p:nvPr/>
        </p:nvSpPr>
        <p:spPr>
          <a:xfrm>
            <a:off x="5808371" y="2718142"/>
            <a:ext cx="2344800" cy="92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pega </a:t>
            </a:r>
            <a:r>
              <a:rPr lang="es" sz="1350">
                <a:solidFill>
                  <a:srgbClr val="000000"/>
                </a:solidFill>
                <a:highlight>
                  <a:srgbClr val="FFFFFF"/>
                </a:highlight>
                <a:latin typeface="DM Sans"/>
                <a:ea typeface="DM Sans"/>
                <a:cs typeface="DM Sans"/>
                <a:sym typeface="DM Sans"/>
              </a:rPr>
              <a:t>en el &lt;head&gt; el CDN.</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head</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title</a:t>
            </a:r>
            <a:r>
              <a:rPr lang="es" sz="1000">
                <a:solidFill>
                  <a:srgbClr val="0000CD"/>
                </a:solidFill>
                <a:latin typeface="Consolas"/>
                <a:ea typeface="Consolas"/>
                <a:cs typeface="Consolas"/>
                <a:sym typeface="Consolas"/>
              </a:rPr>
              <a:t>&gt;</a:t>
            </a:r>
            <a:r>
              <a:rPr lang="es" sz="1000">
                <a:latin typeface="Consolas"/>
                <a:ea typeface="Consolas"/>
                <a:cs typeface="Consolas"/>
                <a:sym typeface="Consolas"/>
              </a:rPr>
              <a:t>Mi Mejor Página</a:t>
            </a: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title</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meta</a:t>
            </a:r>
            <a:r>
              <a:rPr lang="es" sz="1000">
                <a:solidFill>
                  <a:srgbClr val="0000CD"/>
                </a:solidFill>
                <a:latin typeface="Consolas"/>
                <a:ea typeface="Consolas"/>
                <a:cs typeface="Consolas"/>
                <a:sym typeface="Consolas"/>
              </a:rPr>
              <a:t> name="viewport" content="width=device-width, initial-scale=1"&gt; </a:t>
            </a:r>
            <a:r>
              <a:rPr lang="es" sz="1000">
                <a:solidFill>
                  <a:srgbClr val="434343"/>
                </a:solidFill>
                <a:latin typeface="Consolas"/>
                <a:ea typeface="Consolas"/>
                <a:cs typeface="Consolas"/>
                <a:sym typeface="Consolas"/>
              </a:rPr>
              <a:t>&lt;!-- Tag de Viewport </a:t>
            </a:r>
            <a:r>
              <a:rPr lang="es" sz="1000">
                <a:solidFill>
                  <a:srgbClr val="434343"/>
                </a:solidFill>
                <a:latin typeface="Consolas"/>
                <a:ea typeface="Consolas"/>
                <a:cs typeface="Consolas"/>
                <a:sym typeface="Consolas"/>
              </a:rPr>
              <a:t>--&gt;</a:t>
            </a:r>
            <a:endParaRPr sz="1000">
              <a:solidFill>
                <a:srgbClr val="434343"/>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link</a:t>
            </a:r>
            <a:r>
              <a:rPr lang="es" sz="1000">
                <a:solidFill>
                  <a:srgbClr val="0000CD"/>
                </a:solidFill>
                <a:latin typeface="Consolas"/>
                <a:ea typeface="Consolas"/>
                <a:cs typeface="Consolas"/>
                <a:sym typeface="Consolas"/>
              </a:rPr>
              <a:t> href="https://cdn.jsdelivr.net/npm/bootstrap@5.2.2/dist/css/bootstrap.min.css" rel="stylesheet" integrity="sha384-Zenh87qX5JnK2Jl0vWa8Ck2rdkQ2Bzep5IDxbcnCeuOxjzrPF/et3URy9Bv1WTRi" crossorigin="anonymous"&gt;</a:t>
            </a:r>
            <a:r>
              <a:rPr lang="es" sz="1000">
                <a:solidFill>
                  <a:srgbClr val="0000CD"/>
                </a:solidFill>
                <a:latin typeface="Consolas"/>
                <a:ea typeface="Consolas"/>
                <a:cs typeface="Consolas"/>
                <a:sym typeface="Consolas"/>
              </a:rPr>
              <a:t> </a:t>
            </a:r>
            <a:r>
              <a:rPr i="1" lang="es" sz="1000">
                <a:solidFill>
                  <a:srgbClr val="434343"/>
                </a:solidFill>
                <a:latin typeface="Consolas"/>
                <a:ea typeface="Consolas"/>
                <a:cs typeface="Consolas"/>
                <a:sym typeface="Consolas"/>
              </a:rPr>
              <a:t>&lt;!-- CDN del CSS de Bootstrap </a:t>
            </a:r>
            <a:r>
              <a:rPr i="1" lang="es" sz="1000">
                <a:solidFill>
                  <a:srgbClr val="434343"/>
                </a:solidFill>
                <a:latin typeface="Consolas"/>
                <a:ea typeface="Consolas"/>
                <a:cs typeface="Consolas"/>
                <a:sym typeface="Consolas"/>
              </a:rPr>
              <a:t>--&gt;</a:t>
            </a:r>
            <a:endParaRPr i="1" sz="1000">
              <a:solidFill>
                <a:srgbClr val="434343"/>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b="1" lang="es" sz="1000">
                <a:solidFill>
                  <a:srgbClr val="0000CD"/>
                </a:solidFill>
                <a:latin typeface="Consolas"/>
                <a:ea typeface="Consolas"/>
                <a:cs typeface="Consolas"/>
                <a:sym typeface="Consolas"/>
              </a:rPr>
              <a:t>&lt;</a:t>
            </a:r>
            <a:r>
              <a:rPr b="1" lang="es" sz="1000">
                <a:solidFill>
                  <a:srgbClr val="FF0000"/>
                </a:solidFill>
                <a:latin typeface="Consolas"/>
                <a:ea typeface="Consolas"/>
                <a:cs typeface="Consolas"/>
                <a:sym typeface="Consolas"/>
              </a:rPr>
              <a:t>link</a:t>
            </a:r>
            <a:r>
              <a:rPr b="1" lang="es" sz="1000">
                <a:solidFill>
                  <a:srgbClr val="0000CD"/>
                </a:solidFill>
                <a:latin typeface="Consolas"/>
                <a:ea typeface="Consolas"/>
                <a:cs typeface="Consolas"/>
                <a:sym typeface="Consolas"/>
              </a:rPr>
              <a:t> rel="stylesheet" href="./css/estilos.css"&gt; </a:t>
            </a:r>
            <a:r>
              <a:rPr b="1" i="1" lang="es" sz="1000">
                <a:solidFill>
                  <a:srgbClr val="434343"/>
                </a:solidFill>
                <a:latin typeface="Consolas"/>
                <a:ea typeface="Consolas"/>
                <a:cs typeface="Consolas"/>
                <a:sym typeface="Consolas"/>
              </a:rPr>
              <a:t>&lt;!-- Link de mi propio CSS. ¡Sí! Se pueden combinar --&gt;</a:t>
            </a:r>
            <a:endParaRPr b="1" i="1" sz="1000">
              <a:solidFill>
                <a:srgbClr val="434343"/>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head</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body</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script</a:t>
            </a:r>
            <a:r>
              <a:rPr lang="es" sz="1000">
                <a:solidFill>
                  <a:srgbClr val="0000CD"/>
                </a:solidFill>
                <a:latin typeface="Consolas"/>
                <a:ea typeface="Consolas"/>
                <a:cs typeface="Consolas"/>
                <a:sym typeface="Consolas"/>
              </a:rPr>
              <a:t> src="https://cdn.jsdelivr.net/npm/bootstrap@5.2.2/dist/js/bootstrap.bundle.min.js" integrity="sha384-OERcA2EqjJCMA+/3y+gxIOqMEjwtxJY7qPCqsdltbNJuaOe923+mo//f6V8Qbsw3" crossorigin="anonymous"&gt;&lt;/</a:t>
            </a:r>
            <a:r>
              <a:rPr lang="es" sz="1000">
                <a:solidFill>
                  <a:srgbClr val="FF0000"/>
                </a:solidFill>
                <a:latin typeface="Consolas"/>
                <a:ea typeface="Consolas"/>
                <a:cs typeface="Consolas"/>
                <a:sym typeface="Consolas"/>
              </a:rPr>
              <a:t>script</a:t>
            </a:r>
            <a:r>
              <a:rPr lang="es" sz="1000">
                <a:solidFill>
                  <a:srgbClr val="0000CD"/>
                </a:solidFill>
                <a:latin typeface="Consolas"/>
                <a:ea typeface="Consolas"/>
                <a:cs typeface="Consolas"/>
                <a:sym typeface="Consolas"/>
              </a:rPr>
              <a:t>&gt; </a:t>
            </a:r>
            <a:r>
              <a:rPr i="1" lang="es" sz="1000">
                <a:solidFill>
                  <a:srgbClr val="434343"/>
                </a:solidFill>
                <a:latin typeface="Consolas"/>
                <a:ea typeface="Consolas"/>
                <a:cs typeface="Consolas"/>
                <a:sym typeface="Consolas"/>
              </a:rPr>
              <a:t>&lt;!-- CDN del JS de Bootstrap, para que funcionen absolutamente todos los componentes --&gt;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&lt;/</a:t>
            </a:r>
            <a:r>
              <a:rPr lang="es" sz="1000">
                <a:solidFill>
                  <a:srgbClr val="FF0000"/>
                </a:solidFill>
                <a:latin typeface="Consolas"/>
                <a:ea typeface="Consolas"/>
                <a:cs typeface="Consolas"/>
                <a:sym typeface="Consolas"/>
              </a:rPr>
              <a:t>body</a:t>
            </a:r>
            <a:r>
              <a:rPr lang="es" sz="10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p:txBody>
      </p:sp>
      <p:pic>
        <p:nvPicPr>
          <p:cNvPr id="295" name="Google Shape;295;p38"/>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296" name="Google Shape;296;p38"/>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000000"/>
              </a:solidFill>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a:solidFill>
                  <a:srgbClr val="000000"/>
                </a:solidFill>
                <a:latin typeface="DM Sans"/>
                <a:ea typeface="DM Sans"/>
                <a:cs typeface="DM Sans"/>
                <a:sym typeface="DM Sans"/>
              </a:rPr>
              <a:t>Y el CSS ¿Dónde está?</a:t>
            </a:r>
            <a:endParaRPr b="1">
              <a:solidFill>
                <a:srgbClr val="000000"/>
              </a:solidFill>
              <a:latin typeface="DM Sans"/>
              <a:ea typeface="DM Sans"/>
              <a:cs typeface="DM Sans"/>
              <a:sym typeface="DM Sans"/>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Mobile first - Bootstrap</a:t>
            </a:r>
            <a:endParaRPr b="1" sz="4000">
              <a:solidFill>
                <a:schemeClr val="dk1"/>
              </a:solidFill>
              <a:latin typeface="DM Sans"/>
              <a:ea typeface="DM Sans"/>
              <a:cs typeface="DM Sans"/>
              <a:sym typeface="DM Sans"/>
            </a:endParaRPr>
          </a:p>
        </p:txBody>
      </p:sp>
      <p:pic>
        <p:nvPicPr>
          <p:cNvPr id="302" name="Google Shape;302;p3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03" name="Google Shape;303;p39"/>
          <p:cNvSpPr txBox="1"/>
          <p:nvPr/>
        </p:nvSpPr>
        <p:spPr>
          <a:xfrm>
            <a:off x="4310250" y="1658550"/>
            <a:ext cx="42405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¿Recuerdan que vimos el tag para que el sitio se adapte a los estilos responsivos, esencial para dispositivos móviles? </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 </a:t>
            </a:r>
            <a:r>
              <a:rPr b="1" lang="es" sz="1350">
                <a:solidFill>
                  <a:schemeClr val="dk1"/>
                </a:solidFill>
                <a:highlight>
                  <a:schemeClr val="lt1"/>
                </a:highlight>
                <a:latin typeface="DM Sans"/>
                <a:ea typeface="DM Sans"/>
                <a:cs typeface="DM Sans"/>
                <a:sym typeface="DM Sans"/>
              </a:rPr>
              <a:t>garantizar </a:t>
            </a:r>
            <a:r>
              <a:rPr lang="es" sz="1350">
                <a:solidFill>
                  <a:schemeClr val="dk1"/>
                </a:solidFill>
                <a:highlight>
                  <a:schemeClr val="lt1"/>
                </a:highlight>
                <a:latin typeface="DM Sans"/>
                <a:ea typeface="DM Sans"/>
                <a:cs typeface="DM Sans"/>
                <a:sym typeface="DM Sans"/>
              </a:rPr>
              <a:t>una representación adecuada, y un zoom táctil para todos los dispositivos, </a:t>
            </a:r>
            <a:r>
              <a:rPr b="1" lang="es" sz="1350">
                <a:solidFill>
                  <a:schemeClr val="dk1"/>
                </a:solidFill>
                <a:highlight>
                  <a:schemeClr val="lt1"/>
                </a:highlight>
                <a:latin typeface="DM Sans"/>
                <a:ea typeface="DM Sans"/>
                <a:cs typeface="DM Sans"/>
                <a:sym typeface="DM Sans"/>
              </a:rPr>
              <a:t>no olvides agregar el viewport.</a:t>
            </a:r>
            <a:r>
              <a:rPr b="1" lang="es" sz="1350" u="sng">
                <a:solidFill>
                  <a:schemeClr val="hlink"/>
                </a:solidFill>
                <a:highlight>
                  <a:schemeClr val="lt1"/>
                </a:highlight>
                <a:latin typeface="DM Sans"/>
                <a:ea typeface="DM Sans"/>
                <a:cs typeface="DM Sans"/>
                <a:sym typeface="DM Sans"/>
                <a:hlinkClick r:id="rId4"/>
              </a:rPr>
              <a:t> </a:t>
            </a:r>
            <a:endParaRPr b="1" sz="1350">
              <a:solidFill>
                <a:schemeClr val="dk1"/>
              </a:solidFill>
              <a:highlight>
                <a:schemeClr val="lt1"/>
              </a:highlight>
              <a:latin typeface="DM Sans"/>
              <a:ea typeface="DM Sans"/>
              <a:cs typeface="DM Sans"/>
              <a:sym typeface="DM Sans"/>
            </a:endParaRPr>
          </a:p>
        </p:txBody>
      </p:sp>
      <p:sp>
        <p:nvSpPr>
          <p:cNvPr id="304" name="Google Shape;304;p39"/>
          <p:cNvSpPr txBox="1"/>
          <p:nvPr/>
        </p:nvSpPr>
        <p:spPr>
          <a:xfrm>
            <a:off x="902975" y="4143550"/>
            <a:ext cx="7016700" cy="4227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05" name="Google Shape;305;p39"/>
          <p:cNvPicPr preferRelativeResize="0"/>
          <p:nvPr/>
        </p:nvPicPr>
        <p:blipFill>
          <a:blip r:embed="rId5">
            <a:alphaModFix/>
          </a:blip>
          <a:stretch>
            <a:fillRect/>
          </a:stretch>
        </p:blipFill>
        <p:spPr>
          <a:xfrm>
            <a:off x="718700" y="1689960"/>
            <a:ext cx="3112851" cy="1914400"/>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Estructura </a:t>
            </a:r>
            <a:r>
              <a:rPr b="1" lang="es" sz="4000">
                <a:solidFill>
                  <a:schemeClr val="lt1"/>
                </a:solidFill>
                <a:latin typeface="DM Sans"/>
                <a:ea typeface="DM Sans"/>
                <a:cs typeface="DM Sans"/>
                <a:sym typeface="DM Sans"/>
              </a:rPr>
              <a:t>de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Bootstrap</a:t>
            </a:r>
            <a:endParaRPr b="1" sz="4000">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
        <p:nvSpPr>
          <p:cNvPr id="321" name="Google Shape;321;p42"/>
          <p:cNvSpPr txBox="1"/>
          <p:nvPr/>
        </p:nvSpPr>
        <p:spPr>
          <a:xfrm>
            <a:off x="4211375" y="1596300"/>
            <a:ext cx="4217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Cada contenedor tiene un ancho variable, que va a depender de la resolución de pantalla del usuario. Esto lo averiguará Bootstrap, y determinará el ancho correspondiente. </a:t>
            </a:r>
            <a:endParaRPr sz="1350">
              <a:latin typeface="DM Sans"/>
              <a:ea typeface="DM Sans"/>
              <a:cs typeface="DM Sans"/>
              <a:sym typeface="DM Sans"/>
            </a:endParaRPr>
          </a:p>
        </p:txBody>
      </p:sp>
      <p:sp>
        <p:nvSpPr>
          <p:cNvPr id="322" name="Google Shape;322;p42"/>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323" name="Google Shape;323;p42"/>
          <p:cNvSpPr txBox="1"/>
          <p:nvPr/>
        </p:nvSpPr>
        <p:spPr>
          <a:xfrm>
            <a:off x="475500" y="1596300"/>
            <a:ext cx="3628500" cy="2128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="container"&gt;</a:t>
            </a:r>
            <a:endParaRPr>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Título Principal</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Aquí va el contenido.</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p:txBody>
      </p:sp>
      <p:pic>
        <p:nvPicPr>
          <p:cNvPr id="324" name="Google Shape;324;p42"/>
          <p:cNvPicPr preferRelativeResize="0"/>
          <p:nvPr/>
        </p:nvPicPr>
        <p:blipFill rotWithShape="1">
          <a:blip r:embed="rId3">
            <a:alphaModFix/>
          </a:blip>
          <a:srcRect b="0" l="0" r="0" t="0"/>
          <a:stretch/>
        </p:blipFill>
        <p:spPr>
          <a:xfrm>
            <a:off x="4505588" y="2900000"/>
            <a:ext cx="3381375" cy="1581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
        <p:nvSpPr>
          <p:cNvPr id="330" name="Google Shape;330;p43"/>
          <p:cNvSpPr txBox="1"/>
          <p:nvPr/>
        </p:nvSpPr>
        <p:spPr>
          <a:xfrm>
            <a:off x="3794650" y="1596300"/>
            <a:ext cx="46338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este caso, cuando el contenedor tiene la clase  container-fluid, el ancho siempre será de 100%, brindándonos la posibilidad de renderizar un </a:t>
            </a:r>
            <a:r>
              <a:rPr b="1" lang="es" sz="1350">
                <a:latin typeface="DM Sans"/>
                <a:ea typeface="DM Sans"/>
                <a:cs typeface="DM Sans"/>
                <a:sym typeface="DM Sans"/>
              </a:rPr>
              <a:t>div full width.</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31" name="Google Shape;331;p43"/>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332" name="Google Shape;332;p43"/>
          <p:cNvSpPr txBox="1"/>
          <p:nvPr/>
        </p:nvSpPr>
        <p:spPr>
          <a:xfrm>
            <a:off x="475500" y="1596300"/>
            <a:ext cx="3132300" cy="32118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div</a:t>
            </a:r>
            <a:r>
              <a:rPr lang="es" sz="1000">
                <a:solidFill>
                  <a:srgbClr val="FF0000"/>
                </a:solidFill>
                <a:latin typeface="Consolas"/>
                <a:ea typeface="Consolas"/>
                <a:cs typeface="Consolas"/>
                <a:sym typeface="Consolas"/>
              </a:rPr>
              <a:t> class</a:t>
            </a:r>
            <a:r>
              <a:rPr lang="es" sz="1000">
                <a:solidFill>
                  <a:srgbClr val="0000CD"/>
                </a:solidFill>
                <a:latin typeface="Consolas"/>
                <a:ea typeface="Consolas"/>
                <a:cs typeface="Consolas"/>
                <a:sym typeface="Consolas"/>
              </a:rPr>
              <a:t>="container"&gt;</a:t>
            </a:r>
            <a:endParaRPr sz="1000">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h1</a:t>
            </a:r>
            <a:r>
              <a:rPr lang="es" sz="1000">
                <a:solidFill>
                  <a:srgbClr val="0000CD"/>
                </a:solidFill>
                <a:latin typeface="Consolas"/>
                <a:ea typeface="Consolas"/>
                <a:cs typeface="Consolas"/>
                <a:sym typeface="Consolas"/>
              </a:rPr>
              <a:t>&gt;</a:t>
            </a:r>
            <a:r>
              <a:rPr lang="es" sz="1000">
                <a:solidFill>
                  <a:schemeClr val="dk1"/>
                </a:solidFill>
                <a:latin typeface="Consolas"/>
                <a:ea typeface="Consolas"/>
                <a:cs typeface="Consolas"/>
                <a:sym typeface="Consolas"/>
              </a:rPr>
              <a:t>Título Principal</a:t>
            </a: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/h1</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p</a:t>
            </a:r>
            <a:r>
              <a:rPr lang="es" sz="1000">
                <a:solidFill>
                  <a:srgbClr val="0000CD"/>
                </a:solidFill>
                <a:latin typeface="Consolas"/>
                <a:ea typeface="Consolas"/>
                <a:cs typeface="Consolas"/>
                <a:sym typeface="Consolas"/>
              </a:rPr>
              <a:t>&gt;</a:t>
            </a:r>
            <a:r>
              <a:rPr lang="es" sz="1000">
                <a:solidFill>
                  <a:schemeClr val="dk1"/>
                </a:solidFill>
                <a:latin typeface="Consolas"/>
                <a:ea typeface="Consolas"/>
                <a:cs typeface="Consolas"/>
                <a:sym typeface="Consolas"/>
              </a:rPr>
              <a:t>Aquí va el contenido en un container, el tamaño será tanto pixel como el dispositivo</a:t>
            </a: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/p</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 sz="1000">
                <a:solidFill>
                  <a:srgbClr val="0000CD"/>
                </a:solidFill>
                <a:latin typeface="Consolas"/>
                <a:ea typeface="Consolas"/>
                <a:cs typeface="Consolas"/>
                <a:sym typeface="Consolas"/>
              </a:rPr>
              <a:t>&lt;</a:t>
            </a:r>
            <a:r>
              <a:rPr lang="es" sz="1000">
                <a:solidFill>
                  <a:srgbClr val="A52A2A"/>
                </a:solidFill>
                <a:latin typeface="Consolas"/>
                <a:ea typeface="Consolas"/>
                <a:cs typeface="Consolas"/>
                <a:sym typeface="Consolas"/>
              </a:rPr>
              <a:t>/div</a:t>
            </a:r>
            <a:r>
              <a:rPr lang="es" sz="1000">
                <a:solidFill>
                  <a:srgbClr val="0000CD"/>
                </a:solidFill>
                <a:latin typeface="Consolas"/>
                <a:ea typeface="Consolas"/>
                <a:cs typeface="Consolas"/>
                <a:sym typeface="Consolas"/>
              </a:rPr>
              <a:t>&gt;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a:t>
            </a:r>
            <a:r>
              <a:rPr lang="es">
                <a:solidFill>
                  <a:srgbClr val="0000FF"/>
                </a:solidFill>
                <a:latin typeface="Consolas"/>
                <a:ea typeface="Consolas"/>
                <a:cs typeface="Consolas"/>
                <a:sym typeface="Consolas"/>
              </a:rPr>
              <a:t>container-fluid</a:t>
            </a:r>
            <a:r>
              <a:rPr lang="es">
                <a:solidFill>
                  <a:srgbClr val="CE9178"/>
                </a:solidFill>
                <a:latin typeface="Consolas"/>
                <a:ea typeface="Consolas"/>
                <a:cs typeface="Consolas"/>
                <a:sym typeface="Consolas"/>
              </a:rPr>
              <a:t>"</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Aquí va el contenido</a:t>
            </a:r>
            <a:r>
              <a:rPr lang="es">
                <a:latin typeface="Consolas"/>
                <a:ea typeface="Consolas"/>
                <a:cs typeface="Consolas"/>
                <a:sym typeface="Consolas"/>
              </a:rPr>
              <a:t> en un container fluid, el tamaño será siempre 100% del ancho de la pantalla</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p:txBody>
      </p:sp>
      <p:pic>
        <p:nvPicPr>
          <p:cNvPr id="333" name="Google Shape;333;p43"/>
          <p:cNvPicPr preferRelativeResize="0"/>
          <p:nvPr/>
        </p:nvPicPr>
        <p:blipFill rotWithShape="1">
          <a:blip r:embed="rId3">
            <a:alphaModFix/>
          </a:blip>
          <a:srcRect b="24437" l="0" r="0" t="0"/>
          <a:stretch/>
        </p:blipFill>
        <p:spPr>
          <a:xfrm>
            <a:off x="3827850" y="2531975"/>
            <a:ext cx="4600600" cy="2303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438" y="2002513"/>
            <a:ext cx="196975" cy="196975"/>
          </a:xfrm>
          <a:prstGeom prst="rect">
            <a:avLst/>
          </a:prstGeom>
          <a:noFill/>
          <a:ln>
            <a:noFill/>
          </a:ln>
        </p:spPr>
      </p:pic>
      <p:sp>
        <p:nvSpPr>
          <p:cNvPr id="62" name="Google Shape;62;p17"/>
          <p:cNvSpPr txBox="1"/>
          <p:nvPr/>
        </p:nvSpPr>
        <p:spPr>
          <a:xfrm>
            <a:off x="2690561" y="19088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qué es un Framework.</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2138" y="2635913"/>
            <a:ext cx="196975" cy="196975"/>
          </a:xfrm>
          <a:prstGeom prst="rect">
            <a:avLst/>
          </a:prstGeom>
          <a:noFill/>
          <a:ln>
            <a:noFill/>
          </a:ln>
        </p:spPr>
      </p:pic>
      <p:sp>
        <p:nvSpPr>
          <p:cNvPr id="64" name="Google Shape;64;p17"/>
          <p:cNvSpPr txBox="1"/>
          <p:nvPr/>
        </p:nvSpPr>
        <p:spPr>
          <a:xfrm>
            <a:off x="2690561" y="2511938"/>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Aplicar </a:t>
            </a:r>
            <a:r>
              <a:rPr lang="es" sz="1350">
                <a:solidFill>
                  <a:schemeClr val="lt1"/>
                </a:solidFill>
                <a:latin typeface="DM Sans"/>
                <a:ea typeface="DM Sans"/>
                <a:cs typeface="DM Sans"/>
                <a:sym typeface="DM Sans"/>
              </a:rPr>
              <a:t>las funcionalidades de Bootstrap.</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cxnSp>
        <p:nvCxnSpPr>
          <p:cNvPr id="65" name="Google Shape;65;p17"/>
          <p:cNvCxnSpPr>
            <a:stCxn id="61" idx="2"/>
            <a:endCxn id="63" idx="0"/>
          </p:cNvCxnSpPr>
          <p:nvPr/>
        </p:nvCxnSpPr>
        <p:spPr>
          <a:xfrm flipH="1" rot="-5400000">
            <a:off x="2052975" y="24174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 ROW</a:t>
            </a:r>
            <a:endParaRPr b="1" sz="4000">
              <a:solidFill>
                <a:schemeClr val="dk1"/>
              </a:solidFill>
              <a:latin typeface="DM Sans"/>
              <a:ea typeface="DM Sans"/>
              <a:cs typeface="DM Sans"/>
              <a:sym typeface="DM Sans"/>
            </a:endParaRPr>
          </a:p>
        </p:txBody>
      </p:sp>
      <p:sp>
        <p:nvSpPr>
          <p:cNvPr id="339" name="Google Shape;339;p44"/>
          <p:cNvSpPr txBox="1"/>
          <p:nvPr/>
        </p:nvSpPr>
        <p:spPr>
          <a:xfrm>
            <a:off x="3759750" y="1926150"/>
            <a:ext cx="4633800" cy="179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El siguiente div a utilizar son los .</a:t>
            </a:r>
            <a:r>
              <a:rPr b="1" lang="es" sz="1350">
                <a:latin typeface="DM Sans"/>
                <a:ea typeface="DM Sans"/>
                <a:cs typeface="DM Sans"/>
                <a:sym typeface="DM Sans"/>
              </a:rPr>
              <a:t>row,</a:t>
            </a:r>
            <a:r>
              <a:rPr lang="es" sz="1350">
                <a:latin typeface="DM Sans"/>
                <a:ea typeface="DM Sans"/>
                <a:cs typeface="DM Sans"/>
                <a:sym typeface="DM Sans"/>
              </a:rPr>
              <a:t> que serán las filas en donde dividiremos el contenido del bloque, que reacomodará los divs de su interior dependiendo siempre de la resolución del usuario. Dentro de los div row, se indicarán los div con el sistema de grillas.</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40" name="Google Shape;340;p44"/>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341" name="Google Shape;341;p44"/>
          <p:cNvSpPr txBox="1"/>
          <p:nvPr/>
        </p:nvSpPr>
        <p:spPr>
          <a:xfrm>
            <a:off x="475500" y="1596300"/>
            <a:ext cx="3000000" cy="229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Título Principal</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a:t>
            </a:r>
            <a:r>
              <a:rPr lang="es">
                <a:solidFill>
                  <a:srgbClr val="0000FF"/>
                </a:solidFill>
                <a:latin typeface="Consolas"/>
                <a:ea typeface="Consolas"/>
                <a:cs typeface="Consolas"/>
                <a:sym typeface="Consolas"/>
              </a:rPr>
              <a:t>container</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a:t>
            </a:r>
            <a:r>
              <a:rPr lang="es">
                <a:solidFill>
                  <a:srgbClr val="0000FF"/>
                </a:solidFill>
                <a:latin typeface="Consolas"/>
                <a:ea typeface="Consolas"/>
                <a:cs typeface="Consolas"/>
                <a:sym typeface="Consolas"/>
              </a:rPr>
              <a:t>row</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457200" lvl="0" marL="45720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Aquí va el contenido.</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45720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nvSpPr>
        <p:spPr>
          <a:xfrm>
            <a:off x="4793700" y="468275"/>
            <a:ext cx="4255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352" name="Google Shape;352;p46"/>
          <p:cNvSpPr txBox="1"/>
          <p:nvPr/>
        </p:nvSpPr>
        <p:spPr>
          <a:xfrm>
            <a:off x="4793700" y="194762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 grilla </a:t>
            </a:r>
            <a:r>
              <a:rPr b="1" lang="es" sz="1350">
                <a:latin typeface="DM Sans"/>
                <a:ea typeface="DM Sans"/>
                <a:cs typeface="DM Sans"/>
                <a:sym typeface="DM Sans"/>
              </a:rPr>
              <a:t>se divide en 12 columnas</a:t>
            </a:r>
            <a:r>
              <a:rPr lang="es" sz="1350">
                <a:latin typeface="DM Sans"/>
                <a:ea typeface="DM Sans"/>
                <a:cs typeface="DM Sans"/>
                <a:sym typeface="DM Sans"/>
              </a:rPr>
              <a:t>, que varían su ancho dependiendo de la resolución del usuario móvil, o de escritorio.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Estas columnas </a:t>
            </a:r>
            <a:r>
              <a:rPr b="1" lang="es" sz="1350">
                <a:latin typeface="DM Sans"/>
                <a:ea typeface="DM Sans"/>
                <a:cs typeface="DM Sans"/>
                <a:sym typeface="DM Sans"/>
              </a:rPr>
              <a:t>se ubican siempre dentro de una fila, el div .row </a:t>
            </a:r>
            <a:r>
              <a:rPr lang="es" sz="1350">
                <a:latin typeface="DM Sans"/>
                <a:ea typeface="DM Sans"/>
                <a:cs typeface="DM Sans"/>
                <a:sym typeface="DM Sans"/>
              </a:rPr>
              <a:t>mencionado anteriormente.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Se representa como col-md-x que indica que el div ocupará X columnas en un .container</a:t>
            </a:r>
            <a:r>
              <a:rPr lang="es" sz="1350">
                <a:latin typeface="DM Sans"/>
                <a:ea typeface="DM Sans"/>
                <a:cs typeface="DM Sans"/>
                <a:sym typeface="DM Sans"/>
              </a:rPr>
              <a:t> </a:t>
            </a:r>
            <a:endParaRPr sz="1350">
              <a:latin typeface="DM Sans"/>
              <a:ea typeface="DM Sans"/>
              <a:cs typeface="DM Sans"/>
              <a:sym typeface="DM Sans"/>
            </a:endParaRPr>
          </a:p>
        </p:txBody>
      </p:sp>
      <p:sp>
        <p:nvSpPr>
          <p:cNvPr id="353" name="Google Shape;353;p46"/>
          <p:cNvSpPr/>
          <p:nvPr/>
        </p:nvSpPr>
        <p:spPr>
          <a:xfrm>
            <a:off x="13650" y="0"/>
            <a:ext cx="4584000" cy="5143500"/>
          </a:xfrm>
          <a:prstGeom prst="rect">
            <a:avLst/>
          </a:prstGeom>
          <a:solidFill>
            <a:srgbClr val="D4D4D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46"/>
          <p:cNvPicPr preferRelativeResize="0"/>
          <p:nvPr/>
        </p:nvPicPr>
        <p:blipFill rotWithShape="1">
          <a:blip r:embed="rId3">
            <a:alphaModFix/>
          </a:blip>
          <a:srcRect b="0" l="5590" r="6920" t="0"/>
          <a:stretch/>
        </p:blipFill>
        <p:spPr>
          <a:xfrm>
            <a:off x="19300" y="232977"/>
            <a:ext cx="4584124" cy="3248533"/>
          </a:xfrm>
          <a:prstGeom prst="rect">
            <a:avLst/>
          </a:prstGeom>
          <a:noFill/>
          <a:ln>
            <a:noFill/>
          </a:ln>
        </p:spPr>
      </p:pic>
      <p:sp>
        <p:nvSpPr>
          <p:cNvPr id="355" name="Google Shape;355;p46"/>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rgbClr val="000000"/>
                </a:solidFill>
                <a:latin typeface="Didact Gothic"/>
                <a:ea typeface="Didact Gothic"/>
                <a:cs typeface="Didact Gothic"/>
                <a:sym typeface="Didact Gothic"/>
              </a:rPr>
              <a:t> </a:t>
            </a:r>
            <a:r>
              <a:rPr b="1" i="1" lang="es" sz="2400">
                <a:solidFill>
                  <a:srgbClr val="000000"/>
                </a:solidFill>
                <a:latin typeface="Didact Gothic"/>
                <a:ea typeface="Didact Gothic"/>
                <a:cs typeface="Didact Gothic"/>
                <a:sym typeface="Didact Gothic"/>
              </a:rPr>
              <a:t>.col-md-4</a:t>
            </a:r>
            <a:endParaRPr b="1" sz="2400"/>
          </a:p>
        </p:txBody>
      </p:sp>
      <p:cxnSp>
        <p:nvCxnSpPr>
          <p:cNvPr id="356" name="Google Shape;356;p46"/>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357" name="Google Shape;357;p46"/>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358" name="Google Shape;358;p46"/>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359" name="Google Shape;359;p46"/>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rgbClr val="000000"/>
                </a:solidFill>
                <a:latin typeface="Didact Gothic"/>
                <a:ea typeface="Didact Gothic"/>
                <a:cs typeface="Didact Gothic"/>
                <a:sym typeface="Didact Gothic"/>
              </a:rPr>
              <a:t>Columna de grilla</a:t>
            </a:r>
            <a:endParaRPr b="1" sz="1200"/>
          </a:p>
        </p:txBody>
      </p:sp>
      <p:sp>
        <p:nvSpPr>
          <p:cNvPr id="360" name="Google Shape;360;p46"/>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rgbClr val="000000"/>
                </a:solidFill>
                <a:latin typeface="Didact Gothic"/>
                <a:ea typeface="Didact Gothic"/>
                <a:cs typeface="Didact Gothic"/>
                <a:sym typeface="Didact Gothic"/>
              </a:rPr>
              <a:t>Dispositivo</a:t>
            </a:r>
            <a:endParaRPr b="1" sz="1200"/>
          </a:p>
        </p:txBody>
      </p:sp>
      <p:sp>
        <p:nvSpPr>
          <p:cNvPr id="361" name="Google Shape;361;p46"/>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rgbClr val="000000"/>
                </a:solidFill>
                <a:latin typeface="Didact Gothic"/>
                <a:ea typeface="Didact Gothic"/>
                <a:cs typeface="Didact Gothic"/>
                <a:sym typeface="Didact Gothic"/>
              </a:rPr>
              <a:t>Cantidad de Columnas</a:t>
            </a:r>
            <a:endParaRPr b="1"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367" name="Google Shape;367;p47"/>
          <p:cNvSpPr txBox="1"/>
          <p:nvPr/>
        </p:nvSpPr>
        <p:spPr>
          <a:xfrm>
            <a:off x="489900" y="1399125"/>
            <a:ext cx="5831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quisiéramos que el mismo div ocupe 6 columnas en un dispositivo de 480px de ancho, deberíamos aplicarle dos clases, para indicarle </a:t>
            </a:r>
            <a:r>
              <a:rPr b="1" lang="es" sz="1350">
                <a:latin typeface="DM Sans"/>
                <a:ea typeface="DM Sans"/>
                <a:cs typeface="DM Sans"/>
                <a:sym typeface="DM Sans"/>
              </a:rPr>
              <a:t>un comportamiento para cada resolución</a:t>
            </a:r>
            <a:r>
              <a:rPr lang="es" sz="1350">
                <a:latin typeface="DM Sans"/>
                <a:ea typeface="DM Sans"/>
                <a:cs typeface="DM Sans"/>
                <a:sym typeface="DM Sans"/>
              </a:rPr>
              <a:t>, como se visualiza en el siguiente ejemplo:</a:t>
            </a:r>
            <a:endParaRPr sz="1350">
              <a:latin typeface="DM Sans"/>
              <a:ea typeface="DM Sans"/>
              <a:cs typeface="DM Sans"/>
              <a:sym typeface="DM Sans"/>
            </a:endParaRPr>
          </a:p>
        </p:txBody>
      </p:sp>
      <p:sp>
        <p:nvSpPr>
          <p:cNvPr id="368" name="Google Shape;368;p47"/>
          <p:cNvSpPr txBox="1"/>
          <p:nvPr/>
        </p:nvSpPr>
        <p:spPr>
          <a:xfrm>
            <a:off x="1522650" y="2414925"/>
            <a:ext cx="6479700" cy="229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FF0000"/>
                </a:solidFill>
                <a:latin typeface="Consolas"/>
                <a:ea typeface="Consolas"/>
                <a:cs typeface="Consolas"/>
                <a:sym typeface="Consolas"/>
              </a:rPr>
              <a:t> class</a:t>
            </a:r>
            <a:r>
              <a:rPr lang="es" sz="1800">
                <a:solidFill>
                  <a:srgbClr val="0000CD"/>
                </a:solidFill>
                <a:latin typeface="Consolas"/>
                <a:ea typeface="Consolas"/>
                <a:cs typeface="Consolas"/>
                <a:sym typeface="Consolas"/>
              </a:rPr>
              <a:t>="</a:t>
            </a:r>
            <a:r>
              <a:rPr lang="es" sz="1800">
                <a:solidFill>
                  <a:srgbClr val="0000FF"/>
                </a:solidFill>
                <a:latin typeface="Consolas"/>
                <a:ea typeface="Consolas"/>
                <a:cs typeface="Consolas"/>
                <a:sym typeface="Consolas"/>
              </a:rPr>
              <a:t>container</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FF0000"/>
                </a:solidFill>
                <a:latin typeface="Consolas"/>
                <a:ea typeface="Consolas"/>
                <a:cs typeface="Consolas"/>
                <a:sym typeface="Consolas"/>
              </a:rPr>
              <a:t> class</a:t>
            </a:r>
            <a:r>
              <a:rPr lang="es" sz="1800">
                <a:solidFill>
                  <a:srgbClr val="0000CD"/>
                </a:solidFill>
                <a:latin typeface="Consolas"/>
                <a:ea typeface="Consolas"/>
                <a:cs typeface="Consolas"/>
                <a:sym typeface="Consolas"/>
              </a:rPr>
              <a:t>="</a:t>
            </a:r>
            <a:r>
              <a:rPr lang="es" sz="1800">
                <a:solidFill>
                  <a:srgbClr val="0000FF"/>
                </a:solidFill>
                <a:latin typeface="Consolas"/>
                <a:ea typeface="Consolas"/>
                <a:cs typeface="Consolas"/>
                <a:sym typeface="Consolas"/>
              </a:rPr>
              <a:t>row</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D4D4D4"/>
                </a:solidFill>
                <a:latin typeface="Consolas"/>
                <a:ea typeface="Consolas"/>
                <a:cs typeface="Consolas"/>
                <a:sym typeface="Consolas"/>
              </a:rPr>
              <a:t>     </a:t>
            </a:r>
            <a:r>
              <a:rPr lang="es" sz="1800">
                <a:solidFill>
                  <a:srgbClr val="980000"/>
                </a:solidFill>
                <a:latin typeface="Consolas"/>
                <a:ea typeface="Consolas"/>
                <a:cs typeface="Consolas"/>
                <a:sym typeface="Consolas"/>
              </a:rPr>
              <a:t>&lt;div </a:t>
            </a:r>
            <a:r>
              <a:rPr lang="es" sz="1800">
                <a:solidFill>
                  <a:srgbClr val="FF0000"/>
                </a:solidFill>
                <a:latin typeface="Consolas"/>
                <a:ea typeface="Consolas"/>
                <a:cs typeface="Consolas"/>
                <a:sym typeface="Consolas"/>
              </a:rPr>
              <a:t>class</a:t>
            </a:r>
            <a:r>
              <a:rPr lang="es" sz="1800">
                <a:solidFill>
                  <a:srgbClr val="980000"/>
                </a:solidFill>
                <a:latin typeface="Consolas"/>
                <a:ea typeface="Consolas"/>
                <a:cs typeface="Consolas"/>
                <a:sym typeface="Consolas"/>
              </a:rPr>
              <a:t>="</a:t>
            </a:r>
            <a:r>
              <a:rPr lang="es" sz="1800">
                <a:solidFill>
                  <a:srgbClr val="0000FF"/>
                </a:solidFill>
                <a:highlight>
                  <a:srgbClr val="00FF00"/>
                </a:highlight>
                <a:latin typeface="Consolas"/>
                <a:ea typeface="Consolas"/>
                <a:cs typeface="Consolas"/>
                <a:sym typeface="Consolas"/>
              </a:rPr>
              <a:t>col-md-4 </a:t>
            </a:r>
            <a:r>
              <a:rPr lang="es" sz="1800">
                <a:solidFill>
                  <a:srgbClr val="0000FF"/>
                </a:solidFill>
                <a:highlight>
                  <a:srgbClr val="00FFFF"/>
                </a:highlight>
                <a:latin typeface="Consolas"/>
                <a:ea typeface="Consolas"/>
                <a:cs typeface="Consolas"/>
                <a:sym typeface="Consolas"/>
              </a:rPr>
              <a:t>col-xs-6</a:t>
            </a:r>
            <a:r>
              <a:rPr lang="es" sz="1800">
                <a:solidFill>
                  <a:srgbClr val="980000"/>
                </a:solidFill>
                <a:highlight>
                  <a:srgbClr val="00FFFF"/>
                </a:highlight>
                <a:latin typeface="Consolas"/>
                <a:ea typeface="Consolas"/>
                <a:cs typeface="Consolas"/>
                <a:sym typeface="Consolas"/>
              </a:rPr>
              <a:t>"</a:t>
            </a:r>
            <a:r>
              <a:rPr lang="es" sz="1800">
                <a:solidFill>
                  <a:srgbClr val="980000"/>
                </a:solidFill>
                <a:latin typeface="Consolas"/>
                <a:ea typeface="Consolas"/>
                <a:cs typeface="Consolas"/>
                <a:sym typeface="Consolas"/>
              </a:rPr>
              <a:t>&gt;</a:t>
            </a:r>
            <a:r>
              <a:rPr lang="es" sz="1800">
                <a:latin typeface="Consolas"/>
                <a:ea typeface="Consolas"/>
                <a:cs typeface="Consolas"/>
                <a:sym typeface="Consolas"/>
              </a:rPr>
              <a:t>columna izquierda</a:t>
            </a:r>
            <a:r>
              <a:rPr lang="es" sz="1800">
                <a:solidFill>
                  <a:srgbClr val="980000"/>
                </a:solidFill>
                <a:latin typeface="Consolas"/>
                <a:ea typeface="Consolas"/>
                <a:cs typeface="Consolas"/>
                <a:sym typeface="Consolas"/>
              </a:rPr>
              <a:t>&lt;/div&gt;</a:t>
            </a:r>
            <a:endParaRPr sz="18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pic>
        <p:nvPicPr>
          <p:cNvPr id="374" name="Google Shape;374;p48"/>
          <p:cNvPicPr preferRelativeResize="0"/>
          <p:nvPr/>
        </p:nvPicPr>
        <p:blipFill>
          <a:blip r:embed="rId3">
            <a:alphaModFix/>
          </a:blip>
          <a:stretch>
            <a:fillRect/>
          </a:stretch>
        </p:blipFill>
        <p:spPr>
          <a:xfrm>
            <a:off x="561450" y="1841500"/>
            <a:ext cx="6881127" cy="2276800"/>
          </a:xfrm>
          <a:prstGeom prst="rect">
            <a:avLst/>
          </a:prstGeom>
          <a:noFill/>
          <a:ln>
            <a:noFill/>
          </a:ln>
        </p:spPr>
      </p:pic>
      <p:pic>
        <p:nvPicPr>
          <p:cNvPr id="375" name="Google Shape;375;p48"/>
          <p:cNvPicPr preferRelativeResize="0"/>
          <p:nvPr/>
        </p:nvPicPr>
        <p:blipFill>
          <a:blip r:embed="rId4">
            <a:alphaModFix/>
          </a:blip>
          <a:stretch>
            <a:fillRect/>
          </a:stretch>
        </p:blipFill>
        <p:spPr>
          <a:xfrm>
            <a:off x="7345644" y="1906852"/>
            <a:ext cx="1322856" cy="214609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381" name="Google Shape;381;p49"/>
          <p:cNvSpPr txBox="1"/>
          <p:nvPr/>
        </p:nvSpPr>
        <p:spPr>
          <a:xfrm>
            <a:off x="590750" y="1239588"/>
            <a:ext cx="6756300" cy="7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350">
                <a:solidFill>
                  <a:srgbClr val="000000"/>
                </a:solidFill>
                <a:latin typeface="DM Sans"/>
                <a:ea typeface="DM Sans"/>
                <a:cs typeface="DM Sans"/>
                <a:sym typeface="DM Sans"/>
              </a:rPr>
              <a:t>Con lo que hemos visto, logramos hacer rápidamente columnas, pero aún </a:t>
            </a:r>
            <a:r>
              <a:rPr lang="es" sz="1350">
                <a:solidFill>
                  <a:srgbClr val="000000"/>
                </a:solidFill>
                <a:highlight>
                  <a:schemeClr val="accent6"/>
                </a:highlight>
                <a:latin typeface="DM Sans"/>
                <a:ea typeface="DM Sans"/>
                <a:cs typeface="DM Sans"/>
                <a:sym typeface="DM Sans"/>
              </a:rPr>
              <a:t>no especificamos cuántas columnas debe haber según de la resolución del dispositivo:</a:t>
            </a:r>
            <a:endParaRPr sz="1350">
              <a:highlight>
                <a:schemeClr val="accent6"/>
              </a:highlight>
              <a:latin typeface="DM Sans"/>
              <a:ea typeface="DM Sans"/>
              <a:cs typeface="DM Sans"/>
              <a:sym typeface="DM Sans"/>
            </a:endParaRPr>
          </a:p>
        </p:txBody>
      </p:sp>
      <p:pic>
        <p:nvPicPr>
          <p:cNvPr id="382" name="Google Shape;382;p49"/>
          <p:cNvPicPr preferRelativeResize="0"/>
          <p:nvPr/>
        </p:nvPicPr>
        <p:blipFill>
          <a:blip r:embed="rId3">
            <a:alphaModFix/>
          </a:blip>
          <a:stretch>
            <a:fillRect/>
          </a:stretch>
        </p:blipFill>
        <p:spPr>
          <a:xfrm>
            <a:off x="1796950" y="2090575"/>
            <a:ext cx="5550100" cy="1989924"/>
          </a:xfrm>
          <a:prstGeom prst="rect">
            <a:avLst/>
          </a:prstGeom>
          <a:noFill/>
          <a:ln cap="flat" cmpd="sng" w="28575">
            <a:solidFill>
              <a:schemeClr val="lt1"/>
            </a:solidFill>
            <a:prstDash val="solid"/>
            <a:round/>
            <a:headEnd len="sm" w="sm" type="none"/>
            <a:tailEnd len="sm" w="sm" type="none"/>
          </a:ln>
        </p:spPr>
      </p:pic>
      <p:sp>
        <p:nvSpPr>
          <p:cNvPr id="383" name="Google Shape;383;p49"/>
          <p:cNvSpPr txBox="1"/>
          <p:nvPr/>
        </p:nvSpPr>
        <p:spPr>
          <a:xfrm>
            <a:off x="645325" y="4155375"/>
            <a:ext cx="615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queremos conocer el listado completo de breakpoints, podemos consultarlo en </a:t>
            </a:r>
            <a:r>
              <a:rPr lang="es" u="sng">
                <a:solidFill>
                  <a:schemeClr val="hlink"/>
                </a:solidFill>
                <a:latin typeface="DM Sans"/>
                <a:ea typeface="DM Sans"/>
                <a:cs typeface="DM Sans"/>
                <a:sym typeface="DM Sans"/>
                <a:hlinkClick r:id="rId4"/>
              </a:rPr>
              <a:t>este enlace</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nvSpPr>
        <p:spPr>
          <a:xfrm>
            <a:off x="570000" y="69722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389" name="Google Shape;389;p50"/>
          <p:cNvSpPr txBox="1"/>
          <p:nvPr/>
        </p:nvSpPr>
        <p:spPr>
          <a:xfrm>
            <a:off x="570000" y="1604000"/>
            <a:ext cx="4839300" cy="16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350">
                <a:latin typeface="DM Sans"/>
                <a:ea typeface="DM Sans"/>
                <a:cs typeface="DM Sans"/>
                <a:sym typeface="DM Sans"/>
              </a:rPr>
              <a:t>Es importante saber que</a:t>
            </a:r>
            <a:r>
              <a:rPr lang="es" sz="1350">
                <a:solidFill>
                  <a:srgbClr val="000000"/>
                </a:solidFill>
                <a:latin typeface="DM Sans"/>
                <a:ea typeface="DM Sans"/>
                <a:cs typeface="DM Sans"/>
                <a:sym typeface="DM Sans"/>
              </a:rPr>
              <a:t>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350">
              <a:latin typeface="DM Sans"/>
              <a:ea typeface="DM Sans"/>
              <a:cs typeface="DM Sans"/>
              <a:sym typeface="DM Sans"/>
            </a:endParaRPr>
          </a:p>
        </p:txBody>
      </p:sp>
      <p:sp>
        <p:nvSpPr>
          <p:cNvPr id="390" name="Google Shape;390;p50"/>
          <p:cNvSpPr txBox="1"/>
          <p:nvPr/>
        </p:nvSpPr>
        <p:spPr>
          <a:xfrm>
            <a:off x="570000" y="343867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350">
                <a:latin typeface="DM Sans"/>
                <a:ea typeface="DM Sans"/>
                <a:cs typeface="DM Sans"/>
                <a:sym typeface="DM Sans"/>
              </a:rPr>
              <a:t>&lt;div class="</a:t>
            </a:r>
            <a:r>
              <a:rPr b="1" lang="es" sz="1350">
                <a:highlight>
                  <a:schemeClr val="accent6"/>
                </a:highlight>
                <a:latin typeface="DM Sans"/>
                <a:ea typeface="DM Sans"/>
                <a:cs typeface="DM Sans"/>
                <a:sym typeface="DM Sans"/>
              </a:rPr>
              <a:t>col-md-4</a:t>
            </a:r>
            <a:r>
              <a:rPr b="1" lang="es" sz="1350">
                <a:highlight>
                  <a:schemeClr val="accent5"/>
                </a:highlight>
                <a:latin typeface="DM Sans"/>
                <a:ea typeface="DM Sans"/>
                <a:cs typeface="DM Sans"/>
                <a:sym typeface="DM Sans"/>
              </a:rPr>
              <a:t> col-sm-6"</a:t>
            </a:r>
            <a:r>
              <a:rPr b="1" lang="es" sz="1350">
                <a:latin typeface="DM Sans"/>
                <a:ea typeface="DM Sans"/>
                <a:cs typeface="DM Sans"/>
                <a:sym typeface="DM Sans"/>
              </a:rPr>
              <a:t>&gt;</a:t>
            </a:r>
            <a:endParaRPr b="1"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396" name="Google Shape;396;p51"/>
          <p:cNvSpPr txBox="1"/>
          <p:nvPr/>
        </p:nvSpPr>
        <p:spPr>
          <a:xfrm>
            <a:off x="475500" y="1375050"/>
            <a:ext cx="6879600" cy="5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1350">
                <a:latin typeface="DM Sans"/>
                <a:ea typeface="DM Sans"/>
                <a:cs typeface="DM Sans"/>
                <a:sym typeface="DM Sans"/>
              </a:rPr>
              <a:t>Ejemplo de grilla:</a:t>
            </a:r>
            <a:endParaRPr b="1" sz="1350">
              <a:latin typeface="DM Sans"/>
              <a:ea typeface="DM Sans"/>
              <a:cs typeface="DM Sans"/>
              <a:sym typeface="DM Sans"/>
            </a:endParaRPr>
          </a:p>
        </p:txBody>
      </p:sp>
      <p:pic>
        <p:nvPicPr>
          <p:cNvPr id="397" name="Google Shape;397;p51"/>
          <p:cNvPicPr preferRelativeResize="0"/>
          <p:nvPr/>
        </p:nvPicPr>
        <p:blipFill>
          <a:blip r:embed="rId3">
            <a:alphaModFix/>
          </a:blip>
          <a:stretch>
            <a:fillRect/>
          </a:stretch>
        </p:blipFill>
        <p:spPr>
          <a:xfrm>
            <a:off x="459350" y="2135172"/>
            <a:ext cx="8225275" cy="2254431"/>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03" name="Google Shape;403;p5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nvSpPr>
        <p:spPr>
          <a:xfrm>
            <a:off x="1404863"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Componentes de </a:t>
            </a:r>
            <a:r>
              <a:rPr b="1" lang="es" sz="4000">
                <a:solidFill>
                  <a:srgbClr val="EAFF6A"/>
                </a:solidFill>
                <a:latin typeface="DM Sans"/>
                <a:ea typeface="DM Sans"/>
                <a:cs typeface="DM Sans"/>
                <a:sym typeface="DM Sans"/>
              </a:rPr>
              <a:t>Bootstrap</a:t>
            </a:r>
            <a:endParaRPr b="1" sz="400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8"/>
          <p:cNvSpPr txBox="1"/>
          <p:nvPr/>
        </p:nvSpPr>
        <p:spPr>
          <a:xfrm>
            <a:off x="465275" y="1788450"/>
            <a:ext cx="3834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Pseudoclase:</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palabra clave que se añade a los selectores y que especifica un estado especial del elemento seleccionado.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Permiten aplicar un estilo a un elemento no sólo en relación con el contenido del árbol de documento, sino también en relación a factores externos.</a:t>
            </a:r>
            <a:endParaRPr sz="1350">
              <a:solidFill>
                <a:schemeClr val="dk1"/>
              </a:solidFill>
              <a:latin typeface="DM Sans"/>
              <a:ea typeface="DM Sans"/>
              <a:cs typeface="DM Sans"/>
              <a:sym typeface="DM Sans"/>
            </a:endParaRPr>
          </a:p>
        </p:txBody>
      </p:sp>
      <p:sp>
        <p:nvSpPr>
          <p:cNvPr id="71" name="Google Shape;71;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N°08</a:t>
            </a:r>
            <a:endParaRPr>
              <a:latin typeface="DM Sans"/>
              <a:ea typeface="DM Sans"/>
              <a:cs typeface="DM Sans"/>
              <a:sym typeface="DM Sans"/>
            </a:endParaRPr>
          </a:p>
        </p:txBody>
      </p:sp>
      <p:sp>
        <p:nvSpPr>
          <p:cNvPr id="72" name="Google Shape;72;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3" name="Google Shape;73;p18"/>
          <p:cNvSpPr txBox="1"/>
          <p:nvPr/>
        </p:nvSpPr>
        <p:spPr>
          <a:xfrm>
            <a:off x="4519500" y="1788450"/>
            <a:ext cx="38346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BEM:</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Modificador de Bloques de Elementos (Block Element Modifier). Propone una manera estructurada de nombrar las clases, basada en las propiedades del elemento en cuestión. Su objetivo es modularizar lo máximo posible cada uno de los bloques de código dispuesto.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Se centra en tres parámetros o variables posibles: bloques (</a:t>
            </a:r>
            <a:r>
              <a:rPr i="1" lang="es" sz="1350">
                <a:solidFill>
                  <a:schemeClr val="dk1"/>
                </a:solidFill>
                <a:latin typeface="DM Sans"/>
                <a:ea typeface="DM Sans"/>
                <a:cs typeface="DM Sans"/>
                <a:sym typeface="DM Sans"/>
              </a:rPr>
              <a:t>div, section, article, ul, ol,</a:t>
            </a:r>
            <a:r>
              <a:rPr lang="es" sz="1350">
                <a:solidFill>
                  <a:schemeClr val="dk1"/>
                </a:solidFill>
                <a:latin typeface="DM Sans"/>
                <a:ea typeface="DM Sans"/>
                <a:cs typeface="DM Sans"/>
                <a:sym typeface="DM Sans"/>
              </a:rPr>
              <a:t> etc.), elementos (</a:t>
            </a:r>
            <a:r>
              <a:rPr i="1" lang="es" sz="1350">
                <a:solidFill>
                  <a:schemeClr val="dk1"/>
                </a:solidFill>
                <a:latin typeface="DM Sans"/>
                <a:ea typeface="DM Sans"/>
                <a:cs typeface="DM Sans"/>
                <a:sym typeface="DM Sans"/>
              </a:rPr>
              <a:t>a, button, li, span,</a:t>
            </a:r>
            <a:r>
              <a:rPr lang="es" sz="1350">
                <a:solidFill>
                  <a:schemeClr val="dk1"/>
                </a:solidFill>
                <a:latin typeface="DM Sans"/>
                <a:ea typeface="DM Sans"/>
                <a:cs typeface="DM Sans"/>
                <a:sym typeface="DM Sans"/>
              </a:rPr>
              <a:t> etc.) y modificadores. </a:t>
            </a:r>
            <a:endParaRPr sz="1350">
              <a:solidFill>
                <a:schemeClr val="dk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Tipografía</a:t>
            </a:r>
            <a:endParaRPr b="1" sz="40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en Bootstrap</a:t>
            </a:r>
            <a:endParaRPr b="1" sz="4000">
              <a:solidFill>
                <a:schemeClr val="dk1"/>
              </a:solidFill>
              <a:latin typeface="DM Sans"/>
              <a:ea typeface="DM Sans"/>
              <a:cs typeface="DM Sans"/>
              <a:sym typeface="DM Sans"/>
            </a:endParaRPr>
          </a:p>
        </p:txBody>
      </p:sp>
      <p:pic>
        <p:nvPicPr>
          <p:cNvPr id="419" name="Google Shape;419;p55"/>
          <p:cNvPicPr preferRelativeResize="0"/>
          <p:nvPr/>
        </p:nvPicPr>
        <p:blipFill>
          <a:blip r:embed="rId3">
            <a:alphaModFix/>
          </a:blip>
          <a:stretch>
            <a:fillRect/>
          </a:stretch>
        </p:blipFill>
        <p:spPr>
          <a:xfrm>
            <a:off x="517900" y="1613225"/>
            <a:ext cx="5335717" cy="2599200"/>
          </a:xfrm>
          <a:prstGeom prst="rect">
            <a:avLst/>
          </a:prstGeom>
          <a:noFill/>
          <a:ln>
            <a:noFill/>
          </a:ln>
        </p:spPr>
      </p:pic>
      <p:sp>
        <p:nvSpPr>
          <p:cNvPr id="420" name="Google Shape;420;p55"/>
          <p:cNvSpPr txBox="1"/>
          <p:nvPr/>
        </p:nvSpPr>
        <p:spPr>
          <a:xfrm>
            <a:off x="6034500" y="2080625"/>
            <a:ext cx="2634000" cy="166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Todos los tags de </a:t>
            </a:r>
            <a:r>
              <a:rPr b="1" lang="es" sz="1350">
                <a:latin typeface="DM Sans"/>
                <a:ea typeface="DM Sans"/>
                <a:cs typeface="DM Sans"/>
                <a:sym typeface="DM Sans"/>
              </a:rPr>
              <a:t>&lt;h1&gt;</a:t>
            </a:r>
            <a:r>
              <a:rPr lang="es" sz="1350">
                <a:latin typeface="DM Sans"/>
                <a:ea typeface="DM Sans"/>
                <a:cs typeface="DM Sans"/>
                <a:sym typeface="DM Sans"/>
              </a:rPr>
              <a:t> a </a:t>
            </a:r>
            <a:r>
              <a:rPr b="1" lang="es" sz="1350">
                <a:latin typeface="DM Sans"/>
                <a:ea typeface="DM Sans"/>
                <a:cs typeface="DM Sans"/>
                <a:sym typeface="DM Sans"/>
              </a:rPr>
              <a:t>&lt;h6&gt;</a:t>
            </a:r>
            <a:r>
              <a:rPr lang="es" sz="1350">
                <a:latin typeface="DM Sans"/>
                <a:ea typeface="DM Sans"/>
                <a:cs typeface="DM Sans"/>
                <a:sym typeface="DM Sans"/>
              </a:rPr>
              <a:t> están estilados por Bootstrap. También se puede utilizar el tag </a:t>
            </a:r>
            <a:r>
              <a:rPr b="1" lang="es" sz="1350">
                <a:latin typeface="DM Sans"/>
                <a:ea typeface="DM Sans"/>
                <a:cs typeface="DM Sans"/>
                <a:sym typeface="DM Sans"/>
              </a:rPr>
              <a:t>&lt;small&gt;</a:t>
            </a:r>
            <a:r>
              <a:rPr lang="es" sz="1350">
                <a:latin typeface="DM Sans"/>
                <a:ea typeface="DM Sans"/>
                <a:cs typeface="DM Sans"/>
                <a:sym typeface="DM Sans"/>
              </a:rPr>
              <a:t> para mostrar un texto secundario</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en Bootstrap</a:t>
            </a:r>
            <a:endParaRPr b="1" sz="4000">
              <a:solidFill>
                <a:schemeClr val="dk1"/>
              </a:solidFill>
              <a:latin typeface="DM Sans"/>
              <a:ea typeface="DM Sans"/>
              <a:cs typeface="DM Sans"/>
              <a:sym typeface="DM Sans"/>
            </a:endParaRPr>
          </a:p>
        </p:txBody>
      </p:sp>
      <p:sp>
        <p:nvSpPr>
          <p:cNvPr id="426" name="Google Shape;426;p56"/>
          <p:cNvSpPr txBox="1"/>
          <p:nvPr/>
        </p:nvSpPr>
        <p:spPr>
          <a:xfrm>
            <a:off x="3802925" y="1735875"/>
            <a:ext cx="4633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Otro ejemplo de estilo de texto puede ser para destacar un párrafo como en el siguiente ejemplo usando la clase </a:t>
            </a:r>
            <a:r>
              <a:rPr b="1" lang="es" sz="1350">
                <a:latin typeface="DM Sans"/>
                <a:ea typeface="DM Sans"/>
                <a:cs typeface="DM Sans"/>
                <a:sym typeface="DM Sans"/>
              </a:rPr>
              <a:t>“lead”.</a:t>
            </a:r>
            <a:endParaRPr b="1" sz="1350">
              <a:latin typeface="DM Sans"/>
              <a:ea typeface="DM Sans"/>
              <a:cs typeface="DM Sans"/>
              <a:sym typeface="DM Sans"/>
            </a:endParaRPr>
          </a:p>
        </p:txBody>
      </p:sp>
      <p:sp>
        <p:nvSpPr>
          <p:cNvPr id="427" name="Google Shape;427;p56"/>
          <p:cNvSpPr txBox="1"/>
          <p:nvPr/>
        </p:nvSpPr>
        <p:spPr>
          <a:xfrm>
            <a:off x="534275" y="1792500"/>
            <a:ext cx="3000000" cy="195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600">
                <a:solidFill>
                  <a:srgbClr val="000000"/>
                </a:solidFill>
                <a:latin typeface="Consolas"/>
                <a:ea typeface="Consolas"/>
                <a:cs typeface="Consolas"/>
                <a:sym typeface="Consolas"/>
              </a:rPr>
              <a:t>  </a:t>
            </a:r>
            <a:r>
              <a:rPr lang="es" sz="1600">
                <a:solidFill>
                  <a:srgbClr val="0000CD"/>
                </a:solidFill>
                <a:latin typeface="Consolas"/>
                <a:ea typeface="Consolas"/>
                <a:cs typeface="Consolas"/>
                <a:sym typeface="Consolas"/>
              </a:rPr>
              <a:t>&lt;</a:t>
            </a:r>
            <a:r>
              <a:rPr lang="es" sz="1600">
                <a:solidFill>
                  <a:srgbClr val="A52A2A"/>
                </a:solidFill>
                <a:latin typeface="Consolas"/>
                <a:ea typeface="Consolas"/>
                <a:cs typeface="Consolas"/>
                <a:sym typeface="Consolas"/>
              </a:rPr>
              <a:t>p </a:t>
            </a:r>
            <a:r>
              <a:rPr lang="es" sz="1600">
                <a:solidFill>
                  <a:srgbClr val="FF0000"/>
                </a:solidFill>
                <a:latin typeface="Consolas"/>
                <a:ea typeface="Consolas"/>
                <a:cs typeface="Consolas"/>
                <a:sym typeface="Consolas"/>
              </a:rPr>
              <a:t>class</a:t>
            </a:r>
            <a:r>
              <a:rPr lang="es" sz="1600">
                <a:solidFill>
                  <a:srgbClr val="0000CD"/>
                </a:solidFill>
                <a:latin typeface="Consolas"/>
                <a:ea typeface="Consolas"/>
                <a:cs typeface="Consolas"/>
                <a:sym typeface="Consolas"/>
              </a:rPr>
              <a:t>="</a:t>
            </a:r>
            <a:r>
              <a:rPr lang="es" sz="1800">
                <a:solidFill>
                  <a:srgbClr val="0000FF"/>
                </a:solidFill>
                <a:latin typeface="Consolas"/>
                <a:ea typeface="Consolas"/>
                <a:cs typeface="Consolas"/>
                <a:sym typeface="Consolas"/>
              </a:rPr>
              <a:t>lead</a:t>
            </a:r>
            <a:r>
              <a:rPr lang="es" sz="1800">
                <a:solidFill>
                  <a:srgbClr val="CE9178"/>
                </a:solidFill>
                <a:latin typeface="Consolas"/>
                <a:ea typeface="Consolas"/>
                <a:cs typeface="Consolas"/>
                <a:sym typeface="Consolas"/>
              </a:rPr>
              <a:t>"</a:t>
            </a:r>
            <a:r>
              <a:rPr lang="es" sz="1600">
                <a:solidFill>
                  <a:srgbClr val="0000CD"/>
                </a:solidFill>
                <a:latin typeface="Consolas"/>
                <a:ea typeface="Consolas"/>
                <a:cs typeface="Consolas"/>
                <a:sym typeface="Consolas"/>
              </a:rPr>
              <a:t>"&gt;</a:t>
            </a:r>
            <a:r>
              <a:rPr lang="es" sz="1600">
                <a:solidFill>
                  <a:srgbClr val="000000"/>
                </a:solidFill>
                <a:latin typeface="Consolas"/>
                <a:ea typeface="Consolas"/>
                <a:cs typeface="Consolas"/>
                <a:sym typeface="Consolas"/>
              </a:rPr>
              <a:t>Aquí va el contenido en un container fluid con clase lead.</a:t>
            </a:r>
            <a:r>
              <a:rPr lang="es" sz="1600">
                <a:solidFill>
                  <a:srgbClr val="0000CD"/>
                </a:solidFill>
                <a:latin typeface="Consolas"/>
                <a:ea typeface="Consolas"/>
                <a:cs typeface="Consolas"/>
                <a:sym typeface="Consolas"/>
              </a:rPr>
              <a:t>&lt;</a:t>
            </a:r>
            <a:r>
              <a:rPr lang="es" sz="1600">
                <a:solidFill>
                  <a:srgbClr val="A52A2A"/>
                </a:solidFill>
                <a:latin typeface="Consolas"/>
                <a:ea typeface="Consolas"/>
                <a:cs typeface="Consolas"/>
                <a:sym typeface="Consolas"/>
              </a:rPr>
              <a:t>/p</a:t>
            </a:r>
            <a:r>
              <a:rPr lang="es" sz="1600">
                <a:solidFill>
                  <a:srgbClr val="0000CD"/>
                </a:solidFill>
                <a:latin typeface="Consolas"/>
                <a:ea typeface="Consolas"/>
                <a:cs typeface="Consolas"/>
                <a:sym typeface="Consolas"/>
              </a:rPr>
              <a:t>&gt;</a:t>
            </a:r>
            <a:endParaRPr sz="1600">
              <a:solidFill>
                <a:srgbClr val="0000CD"/>
              </a:solidFill>
              <a:latin typeface="Consolas"/>
              <a:ea typeface="Consolas"/>
              <a:cs typeface="Consolas"/>
              <a:sym typeface="Consolas"/>
            </a:endParaRPr>
          </a:p>
        </p:txBody>
      </p:sp>
      <p:pic>
        <p:nvPicPr>
          <p:cNvPr id="428" name="Google Shape;428;p56"/>
          <p:cNvPicPr preferRelativeResize="0"/>
          <p:nvPr/>
        </p:nvPicPr>
        <p:blipFill>
          <a:blip r:embed="rId3">
            <a:alphaModFix/>
          </a:blip>
          <a:stretch>
            <a:fillRect/>
          </a:stretch>
        </p:blipFill>
        <p:spPr>
          <a:xfrm>
            <a:off x="3625188" y="2746075"/>
            <a:ext cx="4989275" cy="1439800"/>
          </a:xfrm>
          <a:prstGeom prst="rect">
            <a:avLst/>
          </a:prstGeom>
          <a:noFill/>
          <a:ln>
            <a:noFill/>
          </a:ln>
        </p:spPr>
      </p:pic>
      <p:sp>
        <p:nvSpPr>
          <p:cNvPr id="429" name="Google Shape;429;p56"/>
          <p:cNvSpPr txBox="1"/>
          <p:nvPr/>
        </p:nvSpPr>
        <p:spPr>
          <a:xfrm>
            <a:off x="534275" y="14001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430" name="Google Shape;430;p56"/>
          <p:cNvSpPr txBox="1"/>
          <p:nvPr/>
        </p:nvSpPr>
        <p:spPr>
          <a:xfrm>
            <a:off x="643800" y="3983863"/>
            <a:ext cx="7602900" cy="510600"/>
          </a:xfrm>
          <a:prstGeom prst="rect">
            <a:avLst/>
          </a:prstGeom>
          <a:solidFill>
            <a:srgbClr val="EAFF6A"/>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Ver más ejemplos de texto con estilo en </a:t>
            </a:r>
            <a:r>
              <a:rPr lang="es" sz="1350" u="sng">
                <a:solidFill>
                  <a:schemeClr val="hlink"/>
                </a:solidFill>
                <a:latin typeface="DM Sans"/>
                <a:ea typeface="DM Sans"/>
                <a:cs typeface="DM Sans"/>
                <a:sym typeface="DM Sans"/>
                <a:hlinkClick r:id="rId4"/>
              </a:rPr>
              <a:t>la documentación oficial de Bootstrap</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Tablas</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8"/>
          <p:cNvPicPr preferRelativeResize="0"/>
          <p:nvPr/>
        </p:nvPicPr>
        <p:blipFill rotWithShape="1">
          <a:blip r:embed="rId3">
            <a:alphaModFix/>
          </a:blip>
          <a:srcRect b="22559" l="0" r="0" t="4051"/>
          <a:stretch/>
        </p:blipFill>
        <p:spPr>
          <a:xfrm>
            <a:off x="691625" y="1745050"/>
            <a:ext cx="3719550" cy="2547750"/>
          </a:xfrm>
          <a:prstGeom prst="rect">
            <a:avLst/>
          </a:prstGeom>
          <a:noFill/>
          <a:ln>
            <a:noFill/>
          </a:ln>
        </p:spPr>
      </p:pic>
      <p:sp>
        <p:nvSpPr>
          <p:cNvPr id="441" name="Google Shape;441;p58"/>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Tablas</a:t>
            </a:r>
            <a:endParaRPr b="1" sz="4000">
              <a:solidFill>
                <a:schemeClr val="dk1"/>
              </a:solidFill>
              <a:latin typeface="DM Sans"/>
              <a:ea typeface="DM Sans"/>
              <a:cs typeface="DM Sans"/>
              <a:sym typeface="DM Sans"/>
            </a:endParaRPr>
          </a:p>
        </p:txBody>
      </p:sp>
      <p:sp>
        <p:nvSpPr>
          <p:cNvPr id="442" name="Google Shape;442;p58"/>
          <p:cNvSpPr txBox="1"/>
          <p:nvPr/>
        </p:nvSpPr>
        <p:spPr>
          <a:xfrm>
            <a:off x="475500" y="1077400"/>
            <a:ext cx="6879600" cy="5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latin typeface="DM Sans"/>
                <a:ea typeface="DM Sans"/>
                <a:cs typeface="DM Sans"/>
                <a:sym typeface="DM Sans"/>
              </a:rPr>
              <a:t>Entre otros elementos, las tablas también están estiladas por el framework, como se ve en el siguiente ejemplo:</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t/>
            </a:r>
            <a:endParaRPr b="1" sz="1350">
              <a:latin typeface="DM Sans"/>
              <a:ea typeface="DM Sans"/>
              <a:cs typeface="DM Sans"/>
              <a:sym typeface="DM Sans"/>
            </a:endParaRPr>
          </a:p>
        </p:txBody>
      </p:sp>
      <p:sp>
        <p:nvSpPr>
          <p:cNvPr id="443" name="Google Shape;443;p58"/>
          <p:cNvSpPr txBox="1"/>
          <p:nvPr/>
        </p:nvSpPr>
        <p:spPr>
          <a:xfrm>
            <a:off x="4699050" y="1604500"/>
            <a:ext cx="3933000" cy="2988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h1</a:t>
            </a:r>
            <a:r>
              <a:rPr lang="es" sz="1300">
                <a:solidFill>
                  <a:srgbClr val="0000CD"/>
                </a:solidFill>
                <a:latin typeface="Consolas"/>
                <a:ea typeface="Consolas"/>
                <a:cs typeface="Consolas"/>
                <a:sym typeface="Consolas"/>
              </a:rPr>
              <a:t>&gt;</a:t>
            </a:r>
            <a:r>
              <a:rPr lang="es" sz="1300">
                <a:solidFill>
                  <a:srgbClr val="000000"/>
                </a:solidFill>
                <a:latin typeface="Consolas"/>
                <a:ea typeface="Consolas"/>
                <a:cs typeface="Consolas"/>
                <a:sym typeface="Consolas"/>
              </a:rPr>
              <a:t>Título Principal</a:t>
            </a: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/h1</a:t>
            </a:r>
            <a:r>
              <a:rPr lang="es" sz="1300">
                <a:solidFill>
                  <a:srgbClr val="0000CD"/>
                </a:solidFill>
                <a:latin typeface="Consolas"/>
                <a:ea typeface="Consolas"/>
                <a:cs typeface="Consolas"/>
                <a:sym typeface="Consolas"/>
              </a:rPr>
              <a:t>&gt;</a:t>
            </a:r>
            <a:endParaRPr sz="13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div</a:t>
            </a:r>
            <a:r>
              <a:rPr lang="es" sz="1300">
                <a:solidFill>
                  <a:srgbClr val="FF0000"/>
                </a:solidFill>
                <a:latin typeface="Consolas"/>
                <a:ea typeface="Consolas"/>
                <a:cs typeface="Consolas"/>
                <a:sym typeface="Consolas"/>
              </a:rPr>
              <a:t> class</a:t>
            </a:r>
            <a:r>
              <a:rPr lang="es" sz="1300">
                <a:solidFill>
                  <a:srgbClr val="0000CD"/>
                </a:solidFill>
                <a:latin typeface="Consolas"/>
                <a:ea typeface="Consolas"/>
                <a:cs typeface="Consolas"/>
                <a:sym typeface="Consolas"/>
              </a:rPr>
              <a:t>="</a:t>
            </a:r>
            <a:r>
              <a:rPr lang="es" sz="1300">
                <a:solidFill>
                  <a:srgbClr val="0000FF"/>
                </a:solidFill>
                <a:latin typeface="Consolas"/>
                <a:ea typeface="Consolas"/>
                <a:cs typeface="Consolas"/>
                <a:sym typeface="Consolas"/>
              </a:rPr>
              <a:t>container</a:t>
            </a:r>
            <a:r>
              <a:rPr lang="es" sz="1300">
                <a:solidFill>
                  <a:srgbClr val="0000CD"/>
                </a:solidFill>
                <a:latin typeface="Consolas"/>
                <a:ea typeface="Consolas"/>
                <a:cs typeface="Consolas"/>
                <a:sym typeface="Consolas"/>
              </a:rPr>
              <a:t>"&gt;</a:t>
            </a:r>
            <a:endParaRPr sz="13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&lt;h2&gt;</a:t>
            </a:r>
            <a:r>
              <a:rPr lang="es" sz="1300">
                <a:latin typeface="Consolas"/>
                <a:ea typeface="Consolas"/>
                <a:cs typeface="Consolas"/>
                <a:sym typeface="Consolas"/>
              </a:rPr>
              <a:t>Tabla Básica</a:t>
            </a:r>
            <a:r>
              <a:rPr lang="es" sz="1300">
                <a:solidFill>
                  <a:srgbClr val="980000"/>
                </a:solidFill>
                <a:latin typeface="Consolas"/>
                <a:ea typeface="Consolas"/>
                <a:cs typeface="Consolas"/>
                <a:sym typeface="Consolas"/>
              </a:rPr>
              <a:t>&lt;/h2&gt;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&lt;p&gt;</a:t>
            </a:r>
            <a:r>
              <a:rPr lang="es" sz="1300">
                <a:latin typeface="Consolas"/>
                <a:ea typeface="Consolas"/>
                <a:cs typeface="Consolas"/>
                <a:sym typeface="Consolas"/>
              </a:rPr>
              <a:t>La clase .table agrega un estilo básico (relleno ligero y solo divisores horizontales) a una tabla:</a:t>
            </a:r>
            <a:r>
              <a:rPr lang="es" sz="1300">
                <a:solidFill>
                  <a:srgbClr val="980000"/>
                </a:solidFill>
                <a:latin typeface="Consolas"/>
                <a:ea typeface="Consolas"/>
                <a:cs typeface="Consolas"/>
                <a:sym typeface="Consolas"/>
              </a:rPr>
              <a:t>&lt;/p&gt;       	 </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&lt;table </a:t>
            </a:r>
            <a:r>
              <a:rPr lang="es" sz="1300">
                <a:solidFill>
                  <a:srgbClr val="FF0000"/>
                </a:solidFill>
                <a:latin typeface="Consolas"/>
                <a:ea typeface="Consolas"/>
                <a:cs typeface="Consolas"/>
                <a:sym typeface="Consolas"/>
              </a:rPr>
              <a:t>class</a:t>
            </a:r>
            <a:r>
              <a:rPr lang="es" sz="1300">
                <a:solidFill>
                  <a:srgbClr val="980000"/>
                </a:solidFill>
                <a:latin typeface="Consolas"/>
                <a:ea typeface="Consolas"/>
                <a:cs typeface="Consolas"/>
                <a:sym typeface="Consolas"/>
              </a:rPr>
              <a:t>="</a:t>
            </a:r>
            <a:r>
              <a:rPr lang="es" sz="1300">
                <a:solidFill>
                  <a:srgbClr val="0000FF"/>
                </a:solidFill>
                <a:latin typeface="Consolas"/>
                <a:ea typeface="Consolas"/>
                <a:cs typeface="Consolas"/>
                <a:sym typeface="Consolas"/>
              </a:rPr>
              <a:t>table</a:t>
            </a:r>
            <a:r>
              <a:rPr lang="es" sz="1300">
                <a:solidFill>
                  <a:srgbClr val="980000"/>
                </a:solidFill>
                <a:latin typeface="Consolas"/>
                <a:ea typeface="Consolas"/>
                <a:cs typeface="Consolas"/>
                <a:sym typeface="Consolas"/>
              </a:rPr>
              <a:t>"&gt;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 Contenido de la tabla </a:t>
            </a:r>
            <a:r>
              <a:rPr lang="es" sz="1300">
                <a:solidFill>
                  <a:srgbClr val="980000"/>
                </a:solidFill>
                <a:latin typeface="Consolas"/>
                <a:ea typeface="Consolas"/>
                <a:cs typeface="Consolas"/>
                <a:sym typeface="Consolas"/>
              </a:rPr>
              <a:t>--&gt;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&lt;/table&gt;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/div</a:t>
            </a:r>
            <a:r>
              <a:rPr lang="es" sz="1300">
                <a:solidFill>
                  <a:srgbClr val="0000CD"/>
                </a:solidFill>
                <a:latin typeface="Consolas"/>
                <a:ea typeface="Consolas"/>
                <a:cs typeface="Consolas"/>
                <a:sym typeface="Consolas"/>
              </a:rPr>
              <a:t>&gt;</a:t>
            </a:r>
            <a:endParaRPr sz="1300">
              <a:solidFill>
                <a:srgbClr val="0000CD"/>
              </a:solidFill>
              <a:latin typeface="Consolas"/>
              <a:ea typeface="Consolas"/>
              <a:cs typeface="Consolas"/>
              <a:sym typeface="Consolas"/>
            </a:endParaRPr>
          </a:p>
        </p:txBody>
      </p:sp>
      <p:sp>
        <p:nvSpPr>
          <p:cNvPr id="444" name="Google Shape;444;p58"/>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Formularios</a:t>
            </a:r>
            <a:endParaRPr b="1" sz="40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0"/>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Formularios</a:t>
            </a:r>
            <a:endParaRPr b="1" sz="4000">
              <a:solidFill>
                <a:schemeClr val="dk1"/>
              </a:solidFill>
              <a:latin typeface="DM Sans"/>
              <a:ea typeface="DM Sans"/>
              <a:cs typeface="DM Sans"/>
              <a:sym typeface="DM Sans"/>
            </a:endParaRPr>
          </a:p>
        </p:txBody>
      </p:sp>
      <p:sp>
        <p:nvSpPr>
          <p:cNvPr id="455" name="Google Shape;455;p60"/>
          <p:cNvSpPr txBox="1"/>
          <p:nvPr/>
        </p:nvSpPr>
        <p:spPr>
          <a:xfrm>
            <a:off x="475500" y="1926225"/>
            <a:ext cx="6879600" cy="18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Bootstrap aplica por defecto algunos estilos a todos los componentes de los formularios. Si además añades la clase </a:t>
            </a:r>
            <a:r>
              <a:rPr lang="es" sz="1350">
                <a:solidFill>
                  <a:schemeClr val="dk1"/>
                </a:solidFill>
                <a:highlight>
                  <a:srgbClr val="E0FF00"/>
                </a:highlight>
                <a:latin typeface="DM Sans"/>
                <a:ea typeface="DM Sans"/>
                <a:cs typeface="DM Sans"/>
                <a:sym typeface="DM Sans"/>
              </a:rPr>
              <a:t>.form-control</a:t>
            </a:r>
            <a:r>
              <a:rPr lang="es" sz="1350">
                <a:solidFill>
                  <a:schemeClr val="dk1"/>
                </a:solidFill>
                <a:latin typeface="DM Sans"/>
                <a:ea typeface="DM Sans"/>
                <a:cs typeface="DM Sans"/>
                <a:sym typeface="DM Sans"/>
              </a:rPr>
              <a:t> a los elementos </a:t>
            </a:r>
            <a:r>
              <a:rPr b="1" lang="es" sz="1350">
                <a:solidFill>
                  <a:schemeClr val="dk1"/>
                </a:solidFill>
                <a:latin typeface="DM Sans"/>
                <a:ea typeface="DM Sans"/>
                <a:cs typeface="DM Sans"/>
                <a:sym typeface="DM Sans"/>
              </a:rPr>
              <a:t>&lt;input&gt;</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&lt;textarea&gt;</a:t>
            </a:r>
            <a:r>
              <a:rPr lang="es" sz="1350">
                <a:solidFill>
                  <a:schemeClr val="dk1"/>
                </a:solidFill>
                <a:latin typeface="DM Sans"/>
                <a:ea typeface="DM Sans"/>
                <a:cs typeface="DM Sans"/>
                <a:sym typeface="DM Sans"/>
              </a:rPr>
              <a:t> y </a:t>
            </a:r>
            <a:r>
              <a:rPr b="1" lang="es" sz="1350">
                <a:solidFill>
                  <a:schemeClr val="dk1"/>
                </a:solidFill>
                <a:latin typeface="DM Sans"/>
                <a:ea typeface="DM Sans"/>
                <a:cs typeface="DM Sans"/>
                <a:sym typeface="DM Sans"/>
              </a:rPr>
              <a:t>&lt;select&gt;</a:t>
            </a:r>
            <a:r>
              <a:rPr lang="es" sz="1350">
                <a:solidFill>
                  <a:schemeClr val="dk1"/>
                </a:solidFill>
                <a:latin typeface="DM Sans"/>
                <a:ea typeface="DM Sans"/>
                <a:cs typeface="DM Sans"/>
                <a:sym typeface="DM Sans"/>
              </a:rPr>
              <a:t>, su anchura se establece a </a:t>
            </a:r>
            <a:r>
              <a:rPr i="1" lang="es" sz="1350">
                <a:solidFill>
                  <a:schemeClr val="dk1"/>
                </a:solidFill>
                <a:latin typeface="DM Sans"/>
                <a:ea typeface="DM Sans"/>
                <a:cs typeface="DM Sans"/>
                <a:sym typeface="DM Sans"/>
              </a:rPr>
              <a:t>width: 100%</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quieres optimizar el espaciado, utiliza la clase </a:t>
            </a:r>
            <a:r>
              <a:rPr i="1" lang="es" sz="1350">
                <a:solidFill>
                  <a:schemeClr val="dk1"/>
                </a:solidFill>
                <a:highlight>
                  <a:srgbClr val="E0FF00"/>
                </a:highlight>
                <a:latin typeface="DM Sans"/>
                <a:ea typeface="DM Sans"/>
                <a:cs typeface="DM Sans"/>
                <a:sym typeface="DM Sans"/>
              </a:rPr>
              <a:t>.form-group</a:t>
            </a:r>
            <a:r>
              <a:rPr lang="es" sz="1350">
                <a:solidFill>
                  <a:schemeClr val="dk1"/>
                </a:solidFill>
                <a:latin typeface="DM Sans"/>
                <a:ea typeface="DM Sans"/>
                <a:cs typeface="DM Sans"/>
                <a:sym typeface="DM Sans"/>
              </a:rPr>
              <a:t> para encerrar cada campo de formulario con su </a:t>
            </a:r>
            <a:r>
              <a:rPr b="1" lang="es" sz="1350">
                <a:solidFill>
                  <a:schemeClr val="dk1"/>
                </a:solidFill>
                <a:latin typeface="DM Sans"/>
                <a:ea typeface="DM Sans"/>
                <a:cs typeface="DM Sans"/>
                <a:sym typeface="DM Sans"/>
              </a:rPr>
              <a:t>&lt;label&gt;</a:t>
            </a:r>
            <a:endParaRPr b="1"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1"/>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Formulario</a:t>
            </a:r>
            <a:endParaRPr b="1" sz="4000">
              <a:solidFill>
                <a:schemeClr val="dk1"/>
              </a:solidFill>
              <a:latin typeface="DM Sans"/>
              <a:ea typeface="DM Sans"/>
              <a:cs typeface="DM Sans"/>
              <a:sym typeface="DM Sans"/>
            </a:endParaRPr>
          </a:p>
        </p:txBody>
      </p:sp>
      <p:sp>
        <p:nvSpPr>
          <p:cNvPr id="461" name="Google Shape;461;p61"/>
          <p:cNvSpPr txBox="1"/>
          <p:nvPr/>
        </p:nvSpPr>
        <p:spPr>
          <a:xfrm>
            <a:off x="4467300" y="468275"/>
            <a:ext cx="4082400" cy="3981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h1</a:t>
            </a:r>
            <a:r>
              <a:rPr lang="es" sz="1100">
                <a:solidFill>
                  <a:srgbClr val="0000CD"/>
                </a:solidFill>
                <a:latin typeface="Consolas"/>
                <a:ea typeface="Consolas"/>
                <a:cs typeface="Consolas"/>
                <a:sym typeface="Consolas"/>
              </a:rPr>
              <a:t>&gt;</a:t>
            </a:r>
            <a:r>
              <a:rPr lang="es" sz="1100">
                <a:solidFill>
                  <a:srgbClr val="000000"/>
                </a:solidFill>
                <a:latin typeface="Consolas"/>
                <a:ea typeface="Consolas"/>
                <a:cs typeface="Consolas"/>
                <a:sym typeface="Consolas"/>
              </a:rPr>
              <a:t>Título Principal</a:t>
            </a: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/h1</a:t>
            </a:r>
            <a:r>
              <a:rPr lang="e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div</a:t>
            </a:r>
            <a:r>
              <a:rPr lang="es" sz="1100">
                <a:solidFill>
                  <a:srgbClr val="FF0000"/>
                </a:solidFill>
                <a:latin typeface="Consolas"/>
                <a:ea typeface="Consolas"/>
                <a:cs typeface="Consolas"/>
                <a:sym typeface="Consolas"/>
              </a:rPr>
              <a:t> class</a:t>
            </a:r>
            <a:r>
              <a:rPr lang="es" sz="1100">
                <a:solidFill>
                  <a:srgbClr val="0000CD"/>
                </a:solidFill>
                <a:latin typeface="Consolas"/>
                <a:ea typeface="Consolas"/>
                <a:cs typeface="Consolas"/>
                <a:sym typeface="Consolas"/>
              </a:rPr>
              <a:t>="</a:t>
            </a:r>
            <a:r>
              <a:rPr lang="es" sz="1100">
                <a:solidFill>
                  <a:srgbClr val="0000FF"/>
                </a:solidFill>
                <a:latin typeface="Consolas"/>
                <a:ea typeface="Consolas"/>
                <a:cs typeface="Consolas"/>
                <a:sym typeface="Consolas"/>
              </a:rPr>
              <a:t>container</a:t>
            </a:r>
            <a:r>
              <a:rPr lang="e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&lt;h2&gt;</a:t>
            </a:r>
            <a:r>
              <a:rPr lang="es" sz="1100">
                <a:latin typeface="Consolas"/>
                <a:ea typeface="Consolas"/>
                <a:cs typeface="Consolas"/>
                <a:sym typeface="Consolas"/>
              </a:rPr>
              <a:t>Formulario Básico</a:t>
            </a:r>
            <a:r>
              <a:rPr lang="es" sz="1100">
                <a:solidFill>
                  <a:srgbClr val="980000"/>
                </a:solidFill>
                <a:latin typeface="Consolas"/>
                <a:ea typeface="Consolas"/>
                <a:cs typeface="Consolas"/>
                <a:sym typeface="Consolas"/>
              </a:rPr>
              <a:t>&lt;/h2&gt;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&lt;form </a:t>
            </a:r>
            <a:r>
              <a:rPr lang="es" sz="1100">
                <a:solidFill>
                  <a:srgbClr val="FF0000"/>
                </a:solidFill>
                <a:latin typeface="Consolas"/>
                <a:ea typeface="Consolas"/>
                <a:cs typeface="Consolas"/>
                <a:sym typeface="Consolas"/>
              </a:rPr>
              <a:t>action</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&lt;div </a:t>
            </a:r>
            <a:r>
              <a:rPr lang="es" sz="1100">
                <a:solidFill>
                  <a:srgbClr val="FF0000"/>
                </a:solidFill>
                <a:latin typeface="Consolas"/>
                <a:ea typeface="Consolas"/>
                <a:cs typeface="Consolas"/>
                <a:sym typeface="Consolas"/>
              </a:rPr>
              <a:t>class</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form-group</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&lt;label </a:t>
            </a:r>
            <a:r>
              <a:rPr lang="es" sz="1100">
                <a:solidFill>
                  <a:srgbClr val="0000FF"/>
                </a:solidFill>
                <a:latin typeface="Consolas"/>
                <a:ea typeface="Consolas"/>
                <a:cs typeface="Consolas"/>
                <a:sym typeface="Consolas"/>
              </a:rPr>
              <a:t>for</a:t>
            </a:r>
            <a:r>
              <a:rPr lang="es" sz="1100">
                <a:solidFill>
                  <a:srgbClr val="980000"/>
                </a:solidFill>
                <a:latin typeface="Consolas"/>
                <a:ea typeface="Consolas"/>
                <a:cs typeface="Consolas"/>
                <a:sym typeface="Consolas"/>
              </a:rPr>
              <a:t>="</a:t>
            </a:r>
            <a:r>
              <a:rPr lang="es" sz="1100">
                <a:solidFill>
                  <a:srgbClr val="FF0000"/>
                </a:solidFill>
                <a:latin typeface="Consolas"/>
                <a:ea typeface="Consolas"/>
                <a:cs typeface="Consolas"/>
                <a:sym typeface="Consolas"/>
              </a:rPr>
              <a:t>email</a:t>
            </a:r>
            <a:r>
              <a:rPr lang="es" sz="1100">
                <a:solidFill>
                  <a:srgbClr val="980000"/>
                </a:solidFill>
                <a:latin typeface="Consolas"/>
                <a:ea typeface="Consolas"/>
                <a:cs typeface="Consolas"/>
                <a:sym typeface="Consolas"/>
              </a:rPr>
              <a:t>"&gt;</a:t>
            </a:r>
            <a:r>
              <a:rPr lang="es" sz="1100">
                <a:latin typeface="Consolas"/>
                <a:ea typeface="Consolas"/>
                <a:cs typeface="Consolas"/>
                <a:sym typeface="Consolas"/>
              </a:rPr>
              <a:t>Email</a:t>
            </a:r>
            <a:r>
              <a:rPr lang="es" sz="1100">
                <a:solidFill>
                  <a:srgbClr val="980000"/>
                </a:solidFill>
                <a:latin typeface="Consolas"/>
                <a:ea typeface="Consolas"/>
                <a:cs typeface="Consolas"/>
                <a:sym typeface="Consolas"/>
              </a:rPr>
              <a:t>:&lt;/label&gt;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&lt;input </a:t>
            </a:r>
            <a:r>
              <a:rPr lang="es" sz="1100">
                <a:solidFill>
                  <a:srgbClr val="FF0000"/>
                </a:solidFill>
                <a:latin typeface="Consolas"/>
                <a:ea typeface="Consolas"/>
                <a:cs typeface="Consolas"/>
                <a:sym typeface="Consolas"/>
              </a:rPr>
              <a:t>type</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email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class</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form-control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id</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email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placeholder</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Ingrese email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name</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email</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&lt;/div&gt;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 Otros elementos del form, como input para contraseña y checkbox --&gt;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submit</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class</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btn btn-outline-dark"</a:t>
            </a:r>
            <a:r>
              <a:rPr lang="es" sz="1100">
                <a:solidFill>
                  <a:srgbClr val="980000"/>
                </a:solidFill>
                <a:latin typeface="Consolas"/>
                <a:ea typeface="Consolas"/>
                <a:cs typeface="Consolas"/>
                <a:sym typeface="Consolas"/>
              </a:rPr>
              <a:t>&gt;</a:t>
            </a:r>
            <a:r>
              <a:rPr lang="es" sz="1100">
                <a:latin typeface="Consolas"/>
                <a:ea typeface="Consolas"/>
                <a:cs typeface="Consolas"/>
                <a:sym typeface="Consolas"/>
              </a:rPr>
              <a:t>Ingresar</a:t>
            </a:r>
            <a:r>
              <a:rPr lang="es" sz="1100">
                <a:solidFill>
                  <a:srgbClr val="980000"/>
                </a:solidFill>
                <a:latin typeface="Consolas"/>
                <a:ea typeface="Consolas"/>
                <a:cs typeface="Consolas"/>
                <a:sym typeface="Consolas"/>
              </a:rPr>
              <a:t>&lt;/button&gt;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&lt;/form&gt;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/div</a:t>
            </a:r>
            <a:r>
              <a:rPr lang="e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p:txBody>
      </p:sp>
      <p:pic>
        <p:nvPicPr>
          <p:cNvPr id="462" name="Google Shape;462;p61"/>
          <p:cNvPicPr preferRelativeResize="0"/>
          <p:nvPr/>
        </p:nvPicPr>
        <p:blipFill>
          <a:blip r:embed="rId3">
            <a:alphaModFix/>
          </a:blip>
          <a:stretch>
            <a:fillRect/>
          </a:stretch>
        </p:blipFill>
        <p:spPr>
          <a:xfrm>
            <a:off x="610775" y="1582533"/>
            <a:ext cx="3571057" cy="2800467"/>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Imágenes</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Imágenes</a:t>
            </a:r>
            <a:endParaRPr b="1" sz="4000">
              <a:solidFill>
                <a:schemeClr val="dk1"/>
              </a:solidFill>
              <a:latin typeface="DM Sans"/>
              <a:ea typeface="DM Sans"/>
              <a:cs typeface="DM Sans"/>
              <a:sym typeface="DM Sans"/>
            </a:endParaRPr>
          </a:p>
        </p:txBody>
      </p:sp>
      <p:sp>
        <p:nvSpPr>
          <p:cNvPr id="473" name="Google Shape;473;p63"/>
          <p:cNvSpPr txBox="1"/>
          <p:nvPr/>
        </p:nvSpPr>
        <p:spPr>
          <a:xfrm>
            <a:off x="683775" y="3098725"/>
            <a:ext cx="7270500" cy="1540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0000CD"/>
                </a:solidFill>
                <a:latin typeface="Consolas"/>
                <a:ea typeface="Consolas"/>
                <a:cs typeface="Consolas"/>
                <a:sym typeface="Consolas"/>
              </a:rPr>
              <a:t>&lt;</a:t>
            </a:r>
            <a:r>
              <a:rPr lang="es" sz="1200">
                <a:solidFill>
                  <a:srgbClr val="A52A2A"/>
                </a:solidFill>
                <a:latin typeface="Consolas"/>
                <a:ea typeface="Consolas"/>
                <a:cs typeface="Consolas"/>
                <a:sym typeface="Consolas"/>
              </a:rPr>
              <a:t>img</a:t>
            </a:r>
            <a:r>
              <a:rPr lang="es" sz="1200">
                <a:solidFill>
                  <a:srgbClr val="FF0000"/>
                </a:solidFill>
                <a:latin typeface="Consolas"/>
                <a:ea typeface="Consolas"/>
                <a:cs typeface="Consolas"/>
                <a:sym typeface="Consolas"/>
              </a:rPr>
              <a:t> src</a:t>
            </a:r>
            <a:r>
              <a:rPr lang="es" sz="1200">
                <a:solidFill>
                  <a:srgbClr val="0000CD"/>
                </a:solidFill>
                <a:latin typeface="Consolas"/>
                <a:ea typeface="Consolas"/>
                <a:cs typeface="Consolas"/>
                <a:sym typeface="Consolas"/>
              </a:rPr>
              <a:t>="obelisco.jpg"</a:t>
            </a:r>
            <a:r>
              <a:rPr lang="es" sz="1200">
                <a:solidFill>
                  <a:srgbClr val="FF0000"/>
                </a:solidFill>
                <a:latin typeface="Consolas"/>
                <a:ea typeface="Consolas"/>
                <a:cs typeface="Consolas"/>
                <a:sym typeface="Consolas"/>
              </a:rPr>
              <a:t> class</a:t>
            </a:r>
            <a:r>
              <a:rPr lang="es" sz="1200">
                <a:solidFill>
                  <a:srgbClr val="0000CD"/>
                </a:solidFill>
                <a:latin typeface="Consolas"/>
                <a:ea typeface="Consolas"/>
                <a:cs typeface="Consolas"/>
                <a:sym typeface="Consolas"/>
              </a:rPr>
              <a:t>="rounded"</a:t>
            </a:r>
            <a:r>
              <a:rPr lang="es" sz="1200">
                <a:solidFill>
                  <a:srgbClr val="FF0000"/>
                </a:solidFill>
                <a:latin typeface="Consolas"/>
                <a:ea typeface="Consolas"/>
                <a:cs typeface="Consolas"/>
                <a:sym typeface="Consolas"/>
              </a:rPr>
              <a:t> alt</a:t>
            </a:r>
            <a:r>
              <a:rPr lang="es" sz="1200">
                <a:solidFill>
                  <a:srgbClr val="0000CD"/>
                </a:solidFill>
                <a:latin typeface="Consolas"/>
                <a:ea typeface="Consolas"/>
                <a:cs typeface="Consolas"/>
                <a:sym typeface="Consolas"/>
              </a:rPr>
              <a:t>="Obelisco BsAs"&gt;</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0000CD"/>
                </a:solidFill>
                <a:latin typeface="Consolas"/>
                <a:ea typeface="Consolas"/>
                <a:cs typeface="Consolas"/>
                <a:sym typeface="Consolas"/>
              </a:rPr>
              <a:t>&lt;</a:t>
            </a:r>
            <a:r>
              <a:rPr lang="es" sz="1200">
                <a:solidFill>
                  <a:srgbClr val="A52A2A"/>
                </a:solidFill>
                <a:latin typeface="Consolas"/>
                <a:ea typeface="Consolas"/>
                <a:cs typeface="Consolas"/>
                <a:sym typeface="Consolas"/>
              </a:rPr>
              <a:t>img</a:t>
            </a:r>
            <a:r>
              <a:rPr lang="es" sz="1200">
                <a:solidFill>
                  <a:srgbClr val="FF0000"/>
                </a:solidFill>
                <a:latin typeface="Consolas"/>
                <a:ea typeface="Consolas"/>
                <a:cs typeface="Consolas"/>
                <a:sym typeface="Consolas"/>
              </a:rPr>
              <a:t> src</a:t>
            </a:r>
            <a:r>
              <a:rPr lang="es" sz="1200">
                <a:solidFill>
                  <a:srgbClr val="0000CD"/>
                </a:solidFill>
                <a:latin typeface="Consolas"/>
                <a:ea typeface="Consolas"/>
                <a:cs typeface="Consolas"/>
                <a:sym typeface="Consolas"/>
              </a:rPr>
              <a:t>="obelisco.jpg"</a:t>
            </a:r>
            <a:r>
              <a:rPr lang="es" sz="1200">
                <a:solidFill>
                  <a:srgbClr val="FF0000"/>
                </a:solidFill>
                <a:latin typeface="Consolas"/>
                <a:ea typeface="Consolas"/>
                <a:cs typeface="Consolas"/>
                <a:sym typeface="Consolas"/>
              </a:rPr>
              <a:t> class</a:t>
            </a:r>
            <a:r>
              <a:rPr lang="es" sz="1200">
                <a:solidFill>
                  <a:srgbClr val="0000CD"/>
                </a:solidFill>
                <a:latin typeface="Consolas"/>
                <a:ea typeface="Consolas"/>
                <a:cs typeface="Consolas"/>
                <a:sym typeface="Consolas"/>
              </a:rPr>
              <a:t>="rounded-circle"</a:t>
            </a:r>
            <a:r>
              <a:rPr lang="es" sz="1200">
                <a:solidFill>
                  <a:srgbClr val="FF0000"/>
                </a:solidFill>
                <a:latin typeface="Consolas"/>
                <a:ea typeface="Consolas"/>
                <a:cs typeface="Consolas"/>
                <a:sym typeface="Consolas"/>
              </a:rPr>
              <a:t> alt</a:t>
            </a:r>
            <a:r>
              <a:rPr lang="es" sz="1200">
                <a:solidFill>
                  <a:srgbClr val="0000CD"/>
                </a:solidFill>
                <a:latin typeface="Consolas"/>
                <a:ea typeface="Consolas"/>
                <a:cs typeface="Consolas"/>
                <a:sym typeface="Consolas"/>
              </a:rPr>
              <a:t>="Obelisco BsAs"&gt;</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0000CD"/>
                </a:solidFill>
                <a:latin typeface="Consolas"/>
                <a:ea typeface="Consolas"/>
                <a:cs typeface="Consolas"/>
                <a:sym typeface="Consolas"/>
              </a:rPr>
              <a:t>&lt;</a:t>
            </a:r>
            <a:r>
              <a:rPr lang="es" sz="1200">
                <a:solidFill>
                  <a:srgbClr val="A52A2A"/>
                </a:solidFill>
                <a:latin typeface="Consolas"/>
                <a:ea typeface="Consolas"/>
                <a:cs typeface="Consolas"/>
                <a:sym typeface="Consolas"/>
              </a:rPr>
              <a:t>img</a:t>
            </a:r>
            <a:r>
              <a:rPr lang="es" sz="1200">
                <a:solidFill>
                  <a:srgbClr val="FF0000"/>
                </a:solidFill>
                <a:latin typeface="Consolas"/>
                <a:ea typeface="Consolas"/>
                <a:cs typeface="Consolas"/>
                <a:sym typeface="Consolas"/>
              </a:rPr>
              <a:t> src</a:t>
            </a:r>
            <a:r>
              <a:rPr lang="es" sz="1200">
                <a:solidFill>
                  <a:srgbClr val="0000CD"/>
                </a:solidFill>
                <a:latin typeface="Consolas"/>
                <a:ea typeface="Consolas"/>
                <a:cs typeface="Consolas"/>
                <a:sym typeface="Consolas"/>
              </a:rPr>
              <a:t>="obelisco.jpg"</a:t>
            </a:r>
            <a:r>
              <a:rPr lang="es" sz="1200">
                <a:solidFill>
                  <a:srgbClr val="FF0000"/>
                </a:solidFill>
                <a:latin typeface="Consolas"/>
                <a:ea typeface="Consolas"/>
                <a:cs typeface="Consolas"/>
                <a:sym typeface="Consolas"/>
              </a:rPr>
              <a:t> class</a:t>
            </a:r>
            <a:r>
              <a:rPr lang="es" sz="1200">
                <a:solidFill>
                  <a:srgbClr val="0000CD"/>
                </a:solidFill>
                <a:latin typeface="Consolas"/>
                <a:ea typeface="Consolas"/>
                <a:cs typeface="Consolas"/>
                <a:sym typeface="Consolas"/>
              </a:rPr>
              <a:t>="img-thumbnail"</a:t>
            </a:r>
            <a:r>
              <a:rPr lang="es" sz="1200">
                <a:solidFill>
                  <a:srgbClr val="FF0000"/>
                </a:solidFill>
                <a:latin typeface="Consolas"/>
                <a:ea typeface="Consolas"/>
                <a:cs typeface="Consolas"/>
                <a:sym typeface="Consolas"/>
              </a:rPr>
              <a:t> alt</a:t>
            </a:r>
            <a:r>
              <a:rPr lang="es" sz="1200">
                <a:solidFill>
                  <a:srgbClr val="0000CD"/>
                </a:solidFill>
                <a:latin typeface="Consolas"/>
                <a:ea typeface="Consolas"/>
                <a:cs typeface="Consolas"/>
                <a:sym typeface="Consolas"/>
              </a:rPr>
              <a:t>="Obelisco BsAs"&gt;</a:t>
            </a:r>
            <a:endParaRPr sz="1200">
              <a:latin typeface="Consolas"/>
              <a:ea typeface="Consolas"/>
              <a:cs typeface="Consolas"/>
              <a:sym typeface="Consolas"/>
            </a:endParaRPr>
          </a:p>
        </p:txBody>
      </p:sp>
      <p:sp>
        <p:nvSpPr>
          <p:cNvPr id="474" name="Google Shape;474;p63"/>
          <p:cNvSpPr txBox="1"/>
          <p:nvPr/>
        </p:nvSpPr>
        <p:spPr>
          <a:xfrm>
            <a:off x="535350" y="937575"/>
            <a:ext cx="8073300" cy="84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Se pueden aplicar clases a </a:t>
            </a:r>
            <a:r>
              <a:rPr lang="es" sz="1350">
                <a:latin typeface="DM Sans"/>
                <a:ea typeface="DM Sans"/>
                <a:cs typeface="DM Sans"/>
                <a:sym typeface="DM Sans"/>
              </a:rPr>
              <a:t>las imágenes para obtener diferentes estilos, entre ellos</a:t>
            </a:r>
            <a:r>
              <a:rPr lang="es" sz="1350">
                <a:solidFill>
                  <a:srgbClr val="000000"/>
                </a:solidFill>
                <a:latin typeface="DM Sans"/>
                <a:ea typeface="DM Sans"/>
                <a:cs typeface="DM Sans"/>
                <a:sym typeface="DM Sans"/>
              </a:rPr>
              <a:t>:</a:t>
            </a:r>
            <a:endParaRPr i="1" sz="135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475" name="Google Shape;475;p63"/>
          <p:cNvPicPr preferRelativeResize="0"/>
          <p:nvPr/>
        </p:nvPicPr>
        <p:blipFill>
          <a:blip r:embed="rId3">
            <a:alphaModFix/>
          </a:blip>
          <a:stretch>
            <a:fillRect/>
          </a:stretch>
        </p:blipFill>
        <p:spPr>
          <a:xfrm>
            <a:off x="3480000" y="1479173"/>
            <a:ext cx="1970835" cy="1456450"/>
          </a:xfrm>
          <a:prstGeom prst="rect">
            <a:avLst/>
          </a:prstGeom>
          <a:noFill/>
          <a:ln>
            <a:noFill/>
          </a:ln>
        </p:spPr>
      </p:pic>
      <p:pic>
        <p:nvPicPr>
          <p:cNvPr id="476" name="Google Shape;476;p63"/>
          <p:cNvPicPr preferRelativeResize="0"/>
          <p:nvPr/>
        </p:nvPicPr>
        <p:blipFill>
          <a:blip r:embed="rId4">
            <a:alphaModFix/>
          </a:blip>
          <a:stretch>
            <a:fillRect/>
          </a:stretch>
        </p:blipFill>
        <p:spPr>
          <a:xfrm>
            <a:off x="6481000" y="1479163"/>
            <a:ext cx="1987700" cy="1540468"/>
          </a:xfrm>
          <a:prstGeom prst="rect">
            <a:avLst/>
          </a:prstGeom>
          <a:noFill/>
          <a:ln>
            <a:noFill/>
          </a:ln>
        </p:spPr>
      </p:pic>
      <p:pic>
        <p:nvPicPr>
          <p:cNvPr id="477" name="Google Shape;477;p63"/>
          <p:cNvPicPr preferRelativeResize="0"/>
          <p:nvPr/>
        </p:nvPicPr>
        <p:blipFill>
          <a:blip r:embed="rId5">
            <a:alphaModFix/>
          </a:blip>
          <a:stretch>
            <a:fillRect/>
          </a:stretch>
        </p:blipFill>
        <p:spPr>
          <a:xfrm>
            <a:off x="683775" y="1479171"/>
            <a:ext cx="1866800" cy="1456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9"/>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79" name="Google Shape;79;p19"/>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80" name="Google Shape;80;p19"/>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81" name="Google Shape;81;p19"/>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82" name="Google Shape;82;p1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83" name="Google Shape;83;p1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08</a:t>
            </a:r>
            <a:endParaRPr b="1" sz="1600">
              <a:solidFill>
                <a:srgbClr val="999999"/>
              </a:solidFill>
              <a:latin typeface="DM Sans"/>
              <a:ea typeface="DM Sans"/>
              <a:cs typeface="DM Sans"/>
              <a:sym typeface="DM Sans"/>
            </a:endParaRPr>
          </a:p>
        </p:txBody>
      </p:sp>
      <p:cxnSp>
        <p:nvCxnSpPr>
          <p:cNvPr id="84" name="Google Shape;84;p19"/>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5" name="Google Shape;85;p19"/>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Pseudoclases </a:t>
            </a:r>
            <a:endParaRPr b="1" sz="1500">
              <a:solidFill>
                <a:srgbClr val="999999"/>
              </a:solidFill>
              <a:latin typeface="DM Sans"/>
              <a:ea typeface="DM Sans"/>
              <a:cs typeface="DM Sans"/>
              <a:sym typeface="DM Sans"/>
            </a:endParaRPr>
          </a:p>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y BEM</a:t>
            </a:r>
            <a:endParaRPr b="1" sz="1500">
              <a:solidFill>
                <a:srgbClr val="999999"/>
              </a:solidFill>
              <a:latin typeface="DM Sans"/>
              <a:ea typeface="DM Sans"/>
              <a:cs typeface="DM Sans"/>
              <a:sym typeface="DM Sans"/>
            </a:endParaRPr>
          </a:p>
        </p:txBody>
      </p:sp>
      <p:sp>
        <p:nvSpPr>
          <p:cNvPr id="86" name="Google Shape;86;p1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09</a:t>
            </a:r>
            <a:endParaRPr b="1" sz="1600">
              <a:solidFill>
                <a:schemeClr val="lt1"/>
              </a:solidFill>
              <a:latin typeface="DM Sans"/>
              <a:ea typeface="DM Sans"/>
              <a:cs typeface="DM Sans"/>
              <a:sym typeface="DM Sans"/>
            </a:endParaRPr>
          </a:p>
        </p:txBody>
      </p:sp>
      <p:cxnSp>
        <p:nvCxnSpPr>
          <p:cNvPr id="87" name="Google Shape;87;p19"/>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8" name="Google Shape;88;p19"/>
          <p:cNvSpPr txBox="1"/>
          <p:nvPr/>
        </p:nvSpPr>
        <p:spPr>
          <a:xfrm>
            <a:off x="3608288" y="19471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Frameworks CSS </a:t>
            </a:r>
            <a:endParaRPr b="1" sz="1500">
              <a:solidFill>
                <a:srgbClr val="EAFF6A"/>
              </a:solidFill>
              <a:latin typeface="DM Sans"/>
              <a:ea typeface="DM Sans"/>
              <a:cs typeface="DM Sans"/>
              <a:sym typeface="DM Sans"/>
            </a:endParaRPr>
          </a:p>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 Bootstrap</a:t>
            </a:r>
            <a:endParaRPr b="1" sz="1500">
              <a:solidFill>
                <a:srgbClr val="EAFF6A"/>
              </a:solidFill>
              <a:latin typeface="DM Sans"/>
              <a:ea typeface="DM Sans"/>
              <a:cs typeface="DM Sans"/>
              <a:sym typeface="DM Sans"/>
            </a:endParaRPr>
          </a:p>
        </p:txBody>
      </p:sp>
      <p:sp>
        <p:nvSpPr>
          <p:cNvPr id="89" name="Google Shape;89;p1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10</a:t>
            </a:r>
            <a:endParaRPr b="1" sz="1600">
              <a:solidFill>
                <a:srgbClr val="999999"/>
              </a:solidFill>
              <a:latin typeface="DM Sans"/>
              <a:ea typeface="DM Sans"/>
              <a:cs typeface="DM Sans"/>
              <a:sym typeface="DM Sans"/>
            </a:endParaRPr>
          </a:p>
        </p:txBody>
      </p:sp>
      <p:cxnSp>
        <p:nvCxnSpPr>
          <p:cNvPr id="90" name="Google Shape;90;p19"/>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91" name="Google Shape;91;p19"/>
          <p:cNvSpPr txBox="1"/>
          <p:nvPr/>
        </p:nvSpPr>
        <p:spPr>
          <a:xfrm>
            <a:off x="5865600" y="20626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GIT</a:t>
            </a:r>
            <a:endParaRPr b="1" sz="1500">
              <a:solidFill>
                <a:srgbClr val="999999"/>
              </a:solidFill>
              <a:latin typeface="DM Sans"/>
              <a:ea typeface="DM Sans"/>
              <a:cs typeface="DM Sans"/>
              <a:sym typeface="DM Sans"/>
            </a:endParaRPr>
          </a:p>
        </p:txBody>
      </p:sp>
      <p:cxnSp>
        <p:nvCxnSpPr>
          <p:cNvPr id="92" name="Google Shape;92;p19"/>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93" name="Google Shape;93;p19"/>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94" name="Google Shape;94;p19"/>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95" name="Google Shape;95;p19"/>
          <p:cNvSpPr txBox="1"/>
          <p:nvPr/>
        </p:nvSpPr>
        <p:spPr>
          <a:xfrm>
            <a:off x="1395275" y="2972375"/>
            <a:ext cx="1853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GitHub</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Creación de cuenta</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Creación de repositorio</a:t>
            </a:r>
            <a:endParaRPr sz="1200">
              <a:solidFill>
                <a:schemeClr val="lt1"/>
              </a:solidFill>
              <a:latin typeface="DM Sans"/>
              <a:ea typeface="DM Sans"/>
              <a:cs typeface="DM Sans"/>
              <a:sym typeface="DM Sans"/>
            </a:endParaRPr>
          </a:p>
        </p:txBody>
      </p:sp>
      <p:sp>
        <p:nvSpPr>
          <p:cNvPr id="96" name="Google Shape;96;p19"/>
          <p:cNvSpPr txBox="1"/>
          <p:nvPr/>
        </p:nvSpPr>
        <p:spPr>
          <a:xfrm>
            <a:off x="5955750" y="2972363"/>
            <a:ext cx="1646100" cy="867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Responsive</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Pseudo Clases</a:t>
            </a:r>
            <a:endParaRPr sz="1200">
              <a:solidFill>
                <a:schemeClr val="lt1"/>
              </a:solidFill>
              <a:latin typeface="DM Sans"/>
              <a:ea typeface="DM Sans"/>
              <a:cs typeface="DM Sans"/>
              <a:sym typeface="DM Sans"/>
            </a:endParaRPr>
          </a:p>
        </p:txBody>
      </p:sp>
      <p:sp>
        <p:nvSpPr>
          <p:cNvPr id="97" name="Google Shape;97;p19"/>
          <p:cNvSpPr txBox="1"/>
          <p:nvPr/>
        </p:nvSpPr>
        <p:spPr>
          <a:xfrm>
            <a:off x="3675513" y="2972363"/>
            <a:ext cx="16461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Librerías y Frameworks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Bootstrap</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Estructura de Bootstrap</a:t>
            </a:r>
            <a:endParaRPr sz="12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grpSp>
        <p:nvGrpSpPr>
          <p:cNvPr id="482" name="Google Shape;482;p64"/>
          <p:cNvGrpSpPr/>
          <p:nvPr/>
        </p:nvGrpSpPr>
        <p:grpSpPr>
          <a:xfrm>
            <a:off x="457338" y="468286"/>
            <a:ext cx="431100" cy="431100"/>
            <a:chOff x="4616400" y="1950761"/>
            <a:chExt cx="431100" cy="431100"/>
          </a:xfrm>
        </p:grpSpPr>
        <p:sp>
          <p:nvSpPr>
            <p:cNvPr id="483" name="Google Shape;483;p6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64"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85" name="Google Shape;485;p64"/>
          <p:cNvSpPr txBox="1"/>
          <p:nvPr/>
        </p:nvSpPr>
        <p:spPr>
          <a:xfrm>
            <a:off x="533550" y="1668175"/>
            <a:ext cx="71928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Es recomendable que te mantengas al tanto de las novedades acerca del framework que estés utilizando, para evitar posibles problemas de visualización y optimización del código. </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 sz="2500">
                <a:solidFill>
                  <a:schemeClr val="lt1"/>
                </a:solidFill>
                <a:latin typeface="DM Sans"/>
                <a:ea typeface="DM Sans"/>
                <a:cs typeface="DM Sans"/>
                <a:sym typeface="DM Sans"/>
              </a:rPr>
              <a:t>En el caso de Bootstrap, lo mejor es visitar regularmente la página de documentación. </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 sz="2500">
                <a:solidFill>
                  <a:schemeClr val="lt1"/>
                </a:solidFill>
                <a:latin typeface="DM Sans"/>
                <a:ea typeface="DM Sans"/>
                <a:cs typeface="DM Sans"/>
                <a:sym typeface="DM Sans"/>
              </a:rPr>
              <a:t>Puedes hacerlo </a:t>
            </a:r>
            <a:r>
              <a:rPr lang="es" sz="2500" u="sng">
                <a:solidFill>
                  <a:schemeClr val="hlink"/>
                </a:solidFill>
                <a:latin typeface="DM Sans"/>
                <a:ea typeface="DM Sans"/>
                <a:cs typeface="DM Sans"/>
                <a:sym typeface="DM Sans"/>
                <a:hlinkClick r:id="rId4"/>
              </a:rPr>
              <a:t>aquí</a:t>
            </a:r>
            <a:r>
              <a:rPr lang="es" sz="2500">
                <a:solidFill>
                  <a:schemeClr val="lt1"/>
                </a:solidFill>
                <a:latin typeface="DM Sans"/>
                <a:ea typeface="DM Sans"/>
                <a:cs typeface="DM Sans"/>
                <a:sym typeface="DM Sans"/>
              </a:rPr>
              <a:t>.</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
        <p:nvSpPr>
          <p:cNvPr id="486" name="Google Shape;486;p6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¡Actualízate!</a:t>
            </a:r>
            <a:endParaRPr b="1" sz="4000">
              <a:solidFill>
                <a:srgbClr val="EAFF6A"/>
              </a:solidFill>
              <a:latin typeface="DM Sans"/>
              <a:ea typeface="DM Sans"/>
              <a:cs typeface="DM Sans"/>
              <a:sym typeface="DM Sans"/>
            </a:endParaRPr>
          </a:p>
        </p:txBody>
      </p:sp>
      <p:sp>
        <p:nvSpPr>
          <p:cNvPr id="487" name="Google Shape;487;p6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Dropdowns</a:t>
            </a:r>
            <a:endParaRPr b="1" sz="4000">
              <a:solidFill>
                <a:schemeClr val="dk1"/>
              </a:solidFill>
              <a:latin typeface="DM Sans"/>
              <a:ea typeface="DM Sans"/>
              <a:cs typeface="DM Sans"/>
              <a:sym typeface="DM Sans"/>
            </a:endParaRPr>
          </a:p>
        </p:txBody>
      </p:sp>
      <p:sp>
        <p:nvSpPr>
          <p:cNvPr id="493" name="Google Shape;493;p65"/>
          <p:cNvSpPr txBox="1"/>
          <p:nvPr/>
        </p:nvSpPr>
        <p:spPr>
          <a:xfrm>
            <a:off x="3484562" y="1134275"/>
            <a:ext cx="5162700" cy="3445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&lt;button </a:t>
            </a:r>
            <a:r>
              <a:rPr lang="es" sz="1300">
                <a:solidFill>
                  <a:srgbClr val="FF0000"/>
                </a:solidFill>
                <a:latin typeface="Consolas"/>
                <a:ea typeface="Consolas"/>
                <a:cs typeface="Consolas"/>
                <a:sym typeface="Consolas"/>
              </a:rPr>
              <a:t>type</a:t>
            </a:r>
            <a:r>
              <a:rPr lang="es" sz="1300">
                <a:solidFill>
                  <a:srgbClr val="0000CD"/>
                </a:solidFill>
                <a:latin typeface="Consolas"/>
                <a:ea typeface="Consolas"/>
                <a:cs typeface="Consolas"/>
                <a:sym typeface="Consolas"/>
              </a:rPr>
              <a:t>="button"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="btn btn-primary dropdown-toggle" </a:t>
            </a:r>
            <a:r>
              <a:rPr lang="es" sz="1300">
                <a:solidFill>
                  <a:srgbClr val="FF0000"/>
                </a:solidFill>
                <a:latin typeface="Consolas"/>
                <a:ea typeface="Consolas"/>
                <a:cs typeface="Consolas"/>
                <a:sym typeface="Consolas"/>
              </a:rPr>
              <a:t>data-bs-toggle</a:t>
            </a:r>
            <a:r>
              <a:rPr lang="es" sz="1300">
                <a:solidFill>
                  <a:srgbClr val="0000CD"/>
                </a:solidFill>
                <a:latin typeface="Consolas"/>
                <a:ea typeface="Consolas"/>
                <a:cs typeface="Consolas"/>
                <a:sym typeface="Consolas"/>
              </a:rPr>
              <a:t>="dropdown"&gt;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a:t>
            </a:r>
            <a:r>
              <a:rPr lang="es" sz="1300">
                <a:latin typeface="Consolas"/>
                <a:ea typeface="Consolas"/>
                <a:cs typeface="Consolas"/>
                <a:sym typeface="Consolas"/>
              </a:rPr>
              <a:t>Elige una opción:</a:t>
            </a:r>
            <a:endParaRPr sz="1300">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&lt;/button&gt;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="dropdown-menu"&gt;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="dropdown-item"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Opción uno</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="dropdown-item"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Opción dos</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="dropdown-item"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Opción tres</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&lt;/div&gt;</a:t>
            </a:r>
            <a:endParaRPr sz="1300">
              <a:solidFill>
                <a:srgbClr val="0000CD"/>
              </a:solidFill>
              <a:latin typeface="Consolas"/>
              <a:ea typeface="Consolas"/>
              <a:cs typeface="Consolas"/>
              <a:sym typeface="Consolas"/>
            </a:endParaRPr>
          </a:p>
        </p:txBody>
      </p:sp>
      <p:pic>
        <p:nvPicPr>
          <p:cNvPr id="494" name="Google Shape;494;p65"/>
          <p:cNvPicPr preferRelativeResize="0"/>
          <p:nvPr/>
        </p:nvPicPr>
        <p:blipFill>
          <a:blip r:embed="rId3">
            <a:alphaModFix/>
          </a:blip>
          <a:stretch>
            <a:fillRect/>
          </a:stretch>
        </p:blipFill>
        <p:spPr>
          <a:xfrm>
            <a:off x="407750" y="1660922"/>
            <a:ext cx="2968522" cy="239191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nvSpPr>
        <p:spPr>
          <a:xfrm>
            <a:off x="3794125" y="535550"/>
            <a:ext cx="5426100" cy="4287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="btn-group-vertical"&gt; </a:t>
            </a:r>
            <a:r>
              <a:rPr lang="es" sz="1100">
                <a:solidFill>
                  <a:srgbClr val="666666"/>
                </a:solidFill>
                <a:latin typeface="Consolas"/>
                <a:ea typeface="Consolas"/>
                <a:cs typeface="Consolas"/>
                <a:sym typeface="Consolas"/>
              </a:rPr>
              <a:t>&lt;!-- Agrupando botones verticalmente --&gt;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&lt;h2&gt;</a:t>
            </a:r>
            <a:r>
              <a:rPr lang="es" sz="1100">
                <a:latin typeface="Consolas"/>
                <a:ea typeface="Consolas"/>
                <a:cs typeface="Consolas"/>
                <a:sym typeface="Consolas"/>
              </a:rPr>
              <a:t>Estilo de Botones</a:t>
            </a:r>
            <a:r>
              <a:rPr lang="es" sz="1100">
                <a:solidFill>
                  <a:srgbClr val="0000CD"/>
                </a:solidFill>
                <a:latin typeface="Consolas"/>
                <a:ea typeface="Consolas"/>
                <a:cs typeface="Consolas"/>
                <a:sym typeface="Consolas"/>
              </a:rPr>
              <a:t>&lt;/h2&gt;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="btn"&gt;</a:t>
            </a:r>
            <a:r>
              <a:rPr lang="es" sz="1100">
                <a:latin typeface="Consolas"/>
                <a:ea typeface="Consolas"/>
                <a:cs typeface="Consolas"/>
                <a:sym typeface="Consolas"/>
              </a:rPr>
              <a:t>Básico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btn-primary"&gt;</a:t>
            </a:r>
            <a:r>
              <a:rPr lang="es" sz="1100">
                <a:latin typeface="Consolas"/>
                <a:ea typeface="Consolas"/>
                <a:cs typeface="Consolas"/>
                <a:sym typeface="Consolas"/>
              </a:rPr>
              <a:t>Primario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btn-secondary"&gt;</a:t>
            </a:r>
            <a:r>
              <a:rPr lang="es" sz="1100">
                <a:latin typeface="Consolas"/>
                <a:ea typeface="Consolas"/>
                <a:cs typeface="Consolas"/>
                <a:sym typeface="Consolas"/>
              </a:rPr>
              <a:t>Secundario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btn-success"&gt;</a:t>
            </a:r>
            <a:r>
              <a:rPr lang="es" sz="1100">
                <a:latin typeface="Consolas"/>
                <a:ea typeface="Consolas"/>
                <a:cs typeface="Consolas"/>
                <a:sym typeface="Consolas"/>
              </a:rPr>
              <a:t>Exitoso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btn-info"&gt;</a:t>
            </a:r>
            <a:r>
              <a:rPr lang="es" sz="1100">
                <a:latin typeface="Consolas"/>
                <a:ea typeface="Consolas"/>
                <a:cs typeface="Consolas"/>
                <a:sym typeface="Consolas"/>
              </a:rPr>
              <a:t>Info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btn-warning"&gt;</a:t>
            </a:r>
            <a:r>
              <a:rPr lang="es" sz="1100">
                <a:latin typeface="Consolas"/>
                <a:ea typeface="Consolas"/>
                <a:cs typeface="Consolas"/>
                <a:sym typeface="Consolas"/>
              </a:rPr>
              <a:t>Advertencia</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btn-danger"&gt;</a:t>
            </a:r>
            <a:r>
              <a:rPr lang="es" sz="1100">
                <a:latin typeface="Consolas"/>
                <a:ea typeface="Consolas"/>
                <a:cs typeface="Consolas"/>
                <a:sym typeface="Consolas"/>
              </a:rPr>
              <a:t>Peligroso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btn-dark"&gt;</a:t>
            </a:r>
            <a:r>
              <a:rPr lang="es" sz="1100">
                <a:latin typeface="Consolas"/>
                <a:ea typeface="Consolas"/>
                <a:cs typeface="Consolas"/>
                <a:sym typeface="Consolas"/>
              </a:rPr>
              <a:t>Oscuro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btn-light"&gt;</a:t>
            </a:r>
            <a:r>
              <a:rPr lang="es" sz="1100">
                <a:latin typeface="Consolas"/>
                <a:ea typeface="Consolas"/>
                <a:cs typeface="Consolas"/>
                <a:sym typeface="Consolas"/>
              </a:rPr>
              <a:t>Claro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btn-link"&gt;</a:t>
            </a:r>
            <a:r>
              <a:rPr lang="es" sz="1100">
                <a:latin typeface="Consolas"/>
                <a:ea typeface="Consolas"/>
                <a:cs typeface="Consolas"/>
                <a:sym typeface="Consolas"/>
              </a:rPr>
              <a:t>Enlace</a:t>
            </a:r>
            <a:r>
              <a:rPr lang="es" sz="1100">
                <a:solidFill>
                  <a:srgbClr val="0000CD"/>
                </a:solidFill>
                <a:latin typeface="Consolas"/>
                <a:ea typeface="Consolas"/>
                <a:cs typeface="Consolas"/>
                <a:sym typeface="Consolas"/>
              </a:rPr>
              <a:t>&lt;/button&gt; 	 </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&lt;/div&gt;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&lt;/div&gt;</a:t>
            </a:r>
            <a:endParaRPr sz="1100">
              <a:solidFill>
                <a:srgbClr val="0000CD"/>
              </a:solidFill>
              <a:latin typeface="Consolas"/>
              <a:ea typeface="Consolas"/>
              <a:cs typeface="Consolas"/>
              <a:sym typeface="Consolas"/>
            </a:endParaRPr>
          </a:p>
        </p:txBody>
      </p:sp>
      <p:pic>
        <p:nvPicPr>
          <p:cNvPr id="500" name="Google Shape;500;p66"/>
          <p:cNvPicPr preferRelativeResize="0"/>
          <p:nvPr/>
        </p:nvPicPr>
        <p:blipFill>
          <a:blip r:embed="rId3">
            <a:alphaModFix/>
          </a:blip>
          <a:stretch>
            <a:fillRect/>
          </a:stretch>
        </p:blipFill>
        <p:spPr>
          <a:xfrm>
            <a:off x="95925" y="0"/>
            <a:ext cx="3565535"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7"/>
          <p:cNvSpPr txBox="1"/>
          <p:nvPr/>
        </p:nvSpPr>
        <p:spPr>
          <a:xfrm>
            <a:off x="475500" y="468275"/>
            <a:ext cx="5126100" cy="16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4000">
                <a:solidFill>
                  <a:srgbClr val="000000"/>
                </a:solidFill>
                <a:latin typeface="DM Sans"/>
                <a:ea typeface="DM Sans"/>
                <a:cs typeface="DM Sans"/>
                <a:sym typeface="DM Sans"/>
              </a:rPr>
              <a:t>G</a:t>
            </a:r>
            <a:r>
              <a:rPr b="1" lang="es" sz="4000">
                <a:latin typeface="DM Sans"/>
                <a:ea typeface="DM Sans"/>
                <a:cs typeface="DM Sans"/>
                <a:sym typeface="DM Sans"/>
              </a:rPr>
              <a:t>rupos de botones </a:t>
            </a:r>
            <a:endParaRPr b="1" sz="400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b="1" lang="es" sz="4000">
                <a:latin typeface="DM Sans"/>
                <a:ea typeface="DM Sans"/>
                <a:cs typeface="DM Sans"/>
                <a:sym typeface="DM Sans"/>
              </a:rPr>
              <a:t>y menús desplegables</a:t>
            </a:r>
            <a:endParaRPr b="1" sz="4000">
              <a:solidFill>
                <a:srgbClr val="000000"/>
              </a:solidFill>
              <a:latin typeface="DM Sans"/>
              <a:ea typeface="DM Sans"/>
              <a:cs typeface="DM Sans"/>
              <a:sym typeface="DM Sans"/>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600"/>
              </a:spcBef>
              <a:spcAft>
                <a:spcPts val="0"/>
              </a:spcAft>
              <a:buClr>
                <a:srgbClr val="000000"/>
              </a:buClr>
              <a:buSzPts val="1100"/>
              <a:buFont typeface="Arial"/>
              <a:buNone/>
            </a:pPr>
            <a:r>
              <a:t/>
            </a:r>
            <a:endParaRPr i="1" sz="2800">
              <a:latin typeface="Anton"/>
              <a:ea typeface="Anton"/>
              <a:cs typeface="Anton"/>
              <a:sym typeface="Anton"/>
            </a:endParaRPr>
          </a:p>
          <a:p>
            <a:pPr indent="0" lvl="0" marL="0" rtl="0" algn="l">
              <a:lnSpc>
                <a:spcPct val="115000"/>
              </a:lnSpc>
              <a:spcBef>
                <a:spcPts val="2000"/>
              </a:spcBef>
              <a:spcAft>
                <a:spcPts val="1200"/>
              </a:spcAft>
              <a:buClr>
                <a:srgbClr val="000000"/>
              </a:buClr>
              <a:buSzPts val="1100"/>
              <a:buFont typeface="Arial"/>
              <a:buNone/>
            </a:pPr>
            <a:r>
              <a:t/>
            </a:r>
            <a:endParaRPr i="1" sz="2800">
              <a:solidFill>
                <a:srgbClr val="000000"/>
              </a:solidFill>
              <a:latin typeface="Anton"/>
              <a:ea typeface="Anton"/>
              <a:cs typeface="Anton"/>
              <a:sym typeface="Anton"/>
            </a:endParaRPr>
          </a:p>
        </p:txBody>
      </p:sp>
      <p:pic>
        <p:nvPicPr>
          <p:cNvPr id="506" name="Google Shape;506;p67"/>
          <p:cNvPicPr preferRelativeResize="0"/>
          <p:nvPr/>
        </p:nvPicPr>
        <p:blipFill>
          <a:blip r:embed="rId3">
            <a:alphaModFix/>
          </a:blip>
          <a:stretch>
            <a:fillRect/>
          </a:stretch>
        </p:blipFill>
        <p:spPr>
          <a:xfrm>
            <a:off x="729550" y="2641840"/>
            <a:ext cx="3867150" cy="1371600"/>
          </a:xfrm>
          <a:prstGeom prst="rect">
            <a:avLst/>
          </a:prstGeom>
          <a:noFill/>
          <a:ln>
            <a:noFill/>
          </a:ln>
        </p:spPr>
      </p:pic>
      <p:sp>
        <p:nvSpPr>
          <p:cNvPr id="507" name="Google Shape;507;p67"/>
          <p:cNvSpPr txBox="1"/>
          <p:nvPr/>
        </p:nvSpPr>
        <p:spPr>
          <a:xfrm>
            <a:off x="5392175" y="75"/>
            <a:ext cx="37377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="btn-group"&gt;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 </a:t>
            </a:r>
            <a:r>
              <a:rPr lang="es" sz="1000">
                <a:solidFill>
                  <a:srgbClr val="FF0000"/>
                </a:solidFill>
                <a:latin typeface="Consolas"/>
                <a:ea typeface="Consolas"/>
                <a:cs typeface="Consolas"/>
                <a:sym typeface="Consolas"/>
              </a:rPr>
              <a:t>type</a:t>
            </a:r>
            <a:r>
              <a:rPr lang="es" sz="1000">
                <a:solidFill>
                  <a:srgbClr val="0000CD"/>
                </a:solidFill>
                <a:latin typeface="Consolas"/>
                <a:ea typeface="Consolas"/>
                <a:cs typeface="Consolas"/>
                <a:sym typeface="Consolas"/>
              </a:rPr>
              <a:t>="button"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 btn-primary"&gt;</a:t>
            </a:r>
            <a:r>
              <a:rPr lang="es" sz="1000">
                <a:latin typeface="Consolas"/>
                <a:ea typeface="Consolas"/>
                <a:cs typeface="Consolas"/>
                <a:sym typeface="Consolas"/>
              </a:rPr>
              <a:t>Inicio</a:t>
            </a:r>
            <a:r>
              <a:rPr lang="es" sz="1000">
                <a:solidFill>
                  <a:srgbClr val="0000CD"/>
                </a:solidFill>
                <a:latin typeface="Consolas"/>
                <a:ea typeface="Consolas"/>
                <a:cs typeface="Consolas"/>
                <a:sym typeface="Consolas"/>
              </a:rPr>
              <a:t>&lt;/button&gt;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 </a:t>
            </a:r>
            <a:r>
              <a:rPr lang="es" sz="1000">
                <a:solidFill>
                  <a:srgbClr val="FF0000"/>
                </a:solidFill>
                <a:latin typeface="Consolas"/>
                <a:ea typeface="Consolas"/>
                <a:cs typeface="Consolas"/>
                <a:sym typeface="Consolas"/>
              </a:rPr>
              <a:t>type</a:t>
            </a:r>
            <a:r>
              <a:rPr lang="es" sz="1000">
                <a:solidFill>
                  <a:srgbClr val="0000CD"/>
                </a:solidFill>
                <a:latin typeface="Consolas"/>
                <a:ea typeface="Consolas"/>
                <a:cs typeface="Consolas"/>
                <a:sym typeface="Consolas"/>
              </a:rPr>
              <a:t>="button"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 btn-primary"&gt;</a:t>
            </a:r>
            <a:r>
              <a:rPr lang="es" sz="1000">
                <a:latin typeface="Consolas"/>
                <a:ea typeface="Consolas"/>
                <a:cs typeface="Consolas"/>
                <a:sym typeface="Consolas"/>
              </a:rPr>
              <a:t>Quienes Somos</a:t>
            </a:r>
            <a:r>
              <a:rPr lang="es" sz="1000">
                <a:solidFill>
                  <a:srgbClr val="0000CD"/>
                </a:solidFill>
                <a:latin typeface="Consolas"/>
                <a:ea typeface="Consolas"/>
                <a:cs typeface="Consolas"/>
                <a:sym typeface="Consolas"/>
              </a:rPr>
              <a:t>&lt;/button&gt;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="btn-group"&gt;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 </a:t>
            </a:r>
            <a:r>
              <a:rPr lang="es" sz="1000">
                <a:solidFill>
                  <a:srgbClr val="FF0000"/>
                </a:solidFill>
                <a:latin typeface="Consolas"/>
                <a:ea typeface="Consolas"/>
                <a:cs typeface="Consolas"/>
                <a:sym typeface="Consolas"/>
              </a:rPr>
              <a:t>type</a:t>
            </a:r>
            <a:r>
              <a:rPr lang="es" sz="1000">
                <a:solidFill>
                  <a:srgbClr val="0000CD"/>
                </a:solidFill>
                <a:latin typeface="Consolas"/>
                <a:ea typeface="Consolas"/>
                <a:cs typeface="Consolas"/>
                <a:sym typeface="Consolas"/>
              </a:rPr>
              <a:t>="button"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 btn-primary dropdown-toggle" </a:t>
            </a:r>
            <a:r>
              <a:rPr lang="es" sz="1000">
                <a:solidFill>
                  <a:srgbClr val="FF0000"/>
                </a:solidFill>
                <a:latin typeface="Consolas"/>
                <a:ea typeface="Consolas"/>
                <a:cs typeface="Consolas"/>
                <a:sym typeface="Consolas"/>
              </a:rPr>
              <a:t>data-bs-toggle</a:t>
            </a:r>
            <a:r>
              <a:rPr lang="es" sz="1000">
                <a:solidFill>
                  <a:srgbClr val="0000CD"/>
                </a:solidFill>
                <a:latin typeface="Consolas"/>
                <a:ea typeface="Consolas"/>
                <a:cs typeface="Consolas"/>
                <a:sym typeface="Consolas"/>
              </a:rPr>
              <a:t>="dropdown"&gt;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a:t>
            </a:r>
            <a:r>
              <a:rPr lang="es" sz="1000">
                <a:latin typeface="Consolas"/>
                <a:ea typeface="Consolas"/>
                <a:cs typeface="Consolas"/>
                <a:sym typeface="Consolas"/>
              </a:rPr>
              <a:t>Integrantes</a:t>
            </a:r>
            <a:endParaRPr sz="1000">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="dropdown-menu"&gt;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&lt;a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="dropdown-item" href="#"&gt;</a:t>
            </a:r>
            <a:r>
              <a:rPr lang="es" sz="1000">
                <a:latin typeface="Consolas"/>
                <a:ea typeface="Consolas"/>
                <a:cs typeface="Consolas"/>
                <a:sym typeface="Consolas"/>
              </a:rPr>
              <a:t>Cantante</a:t>
            </a:r>
            <a:r>
              <a:rPr lang="es" sz="1000">
                <a:solidFill>
                  <a:srgbClr val="0000CD"/>
                </a:solidFill>
                <a:latin typeface="Consolas"/>
                <a:ea typeface="Consolas"/>
                <a:cs typeface="Consolas"/>
                <a:sym typeface="Consolas"/>
              </a:rPr>
              <a:t>&lt;/a&gt;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&lt;a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="dropdown-item" href="#"&gt;</a:t>
            </a:r>
            <a:r>
              <a:rPr lang="es" sz="1000">
                <a:latin typeface="Consolas"/>
                <a:ea typeface="Consolas"/>
                <a:cs typeface="Consolas"/>
                <a:sym typeface="Consolas"/>
              </a:rPr>
              <a:t>Bajo</a:t>
            </a:r>
            <a:r>
              <a:rPr lang="es" sz="1000">
                <a:solidFill>
                  <a:srgbClr val="0000CD"/>
                </a:solidFill>
                <a:latin typeface="Consolas"/>
                <a:ea typeface="Consolas"/>
                <a:cs typeface="Consolas"/>
                <a:sym typeface="Consolas"/>
              </a:rPr>
              <a:t>&lt;/a&gt;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&lt;/div&gt;</a:t>
            </a:r>
            <a:endParaRPr sz="1000">
              <a:solidFill>
                <a:srgbClr val="0000CD"/>
              </a:solidFill>
              <a:latin typeface="Consolas"/>
              <a:ea typeface="Consolas"/>
              <a:cs typeface="Consolas"/>
              <a:sym typeface="Consolas"/>
            </a:endParaRPr>
          </a:p>
        </p:txBody>
      </p:sp>
      <p:sp>
        <p:nvSpPr>
          <p:cNvPr id="508" name="Google Shape;508;p67"/>
          <p:cNvSpPr txBox="1"/>
          <p:nvPr/>
        </p:nvSpPr>
        <p:spPr>
          <a:xfrm>
            <a:off x="475500" y="40134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u="sng">
                <a:solidFill>
                  <a:schemeClr val="hlink"/>
                </a:solidFill>
                <a:latin typeface="DM Sans"/>
                <a:ea typeface="DM Sans"/>
                <a:cs typeface="DM Sans"/>
                <a:sym typeface="DM Sans"/>
                <a:hlinkClick r:id="rId4"/>
              </a:rPr>
              <a:t>¡Más ejemplos!</a:t>
            </a:r>
            <a:endParaRPr sz="1350">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8"/>
          <p:cNvSpPr txBox="1"/>
          <p:nvPr/>
        </p:nvSpPr>
        <p:spPr>
          <a:xfrm>
            <a:off x="475500" y="468275"/>
            <a:ext cx="5126100" cy="16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4000">
                <a:latin typeface="DM Sans"/>
                <a:ea typeface="DM Sans"/>
                <a:cs typeface="DM Sans"/>
                <a:sym typeface="DM Sans"/>
              </a:rPr>
              <a:t>Paginación</a:t>
            </a:r>
            <a:endParaRPr b="1" sz="4000">
              <a:latin typeface="DM Sans"/>
              <a:ea typeface="DM Sans"/>
              <a:cs typeface="DM Sans"/>
              <a:sym typeface="DM Sans"/>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600"/>
              </a:spcBef>
              <a:spcAft>
                <a:spcPts val="0"/>
              </a:spcAft>
              <a:buClr>
                <a:srgbClr val="000000"/>
              </a:buClr>
              <a:buSzPts val="1100"/>
              <a:buFont typeface="Arial"/>
              <a:buNone/>
            </a:pPr>
            <a:r>
              <a:t/>
            </a:r>
            <a:endParaRPr i="1" sz="2800">
              <a:latin typeface="Anton"/>
              <a:ea typeface="Anton"/>
              <a:cs typeface="Anton"/>
              <a:sym typeface="Anton"/>
            </a:endParaRPr>
          </a:p>
          <a:p>
            <a:pPr indent="0" lvl="0" marL="0" rtl="0" algn="l">
              <a:lnSpc>
                <a:spcPct val="115000"/>
              </a:lnSpc>
              <a:spcBef>
                <a:spcPts val="2000"/>
              </a:spcBef>
              <a:spcAft>
                <a:spcPts val="1200"/>
              </a:spcAft>
              <a:buClr>
                <a:srgbClr val="000000"/>
              </a:buClr>
              <a:buSzPts val="1100"/>
              <a:buFont typeface="Arial"/>
              <a:buNone/>
            </a:pPr>
            <a:r>
              <a:t/>
            </a:r>
            <a:endParaRPr i="1" sz="2800">
              <a:solidFill>
                <a:srgbClr val="000000"/>
              </a:solidFill>
              <a:latin typeface="Anton"/>
              <a:ea typeface="Anton"/>
              <a:cs typeface="Anton"/>
              <a:sym typeface="Anton"/>
            </a:endParaRPr>
          </a:p>
        </p:txBody>
      </p:sp>
      <p:sp>
        <p:nvSpPr>
          <p:cNvPr id="514" name="Google Shape;514;p68"/>
          <p:cNvSpPr txBox="1"/>
          <p:nvPr/>
        </p:nvSpPr>
        <p:spPr>
          <a:xfrm>
            <a:off x="1076700" y="2041750"/>
            <a:ext cx="6990600" cy="2633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&lt;ul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="pagination"&gt;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Anterior</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1</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2</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3</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Siguiente</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&lt;/ul&gt;</a:t>
            </a:r>
            <a:endParaRPr>
              <a:solidFill>
                <a:srgbClr val="0000CD"/>
              </a:solidFill>
              <a:latin typeface="Consolas"/>
              <a:ea typeface="Consolas"/>
              <a:cs typeface="Consolas"/>
              <a:sym typeface="Consolas"/>
            </a:endParaRPr>
          </a:p>
        </p:txBody>
      </p:sp>
      <p:pic>
        <p:nvPicPr>
          <p:cNvPr id="515" name="Google Shape;515;p68"/>
          <p:cNvPicPr preferRelativeResize="0"/>
          <p:nvPr/>
        </p:nvPicPr>
        <p:blipFill rotWithShape="1">
          <a:blip r:embed="rId3">
            <a:alphaModFix/>
          </a:blip>
          <a:srcRect b="0" l="0" r="12372" t="0"/>
          <a:stretch/>
        </p:blipFill>
        <p:spPr>
          <a:xfrm>
            <a:off x="2509550" y="1146450"/>
            <a:ext cx="4124900" cy="895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9"/>
          <p:cNvPicPr preferRelativeResize="0"/>
          <p:nvPr/>
        </p:nvPicPr>
        <p:blipFill>
          <a:blip r:embed="rId3">
            <a:alphaModFix/>
          </a:blip>
          <a:stretch>
            <a:fillRect/>
          </a:stretch>
        </p:blipFill>
        <p:spPr>
          <a:xfrm>
            <a:off x="501150" y="2220975"/>
            <a:ext cx="3913800" cy="701550"/>
          </a:xfrm>
          <a:prstGeom prst="rect">
            <a:avLst/>
          </a:prstGeom>
          <a:noFill/>
          <a:ln>
            <a:noFill/>
          </a:ln>
        </p:spPr>
      </p:pic>
      <p:sp>
        <p:nvSpPr>
          <p:cNvPr id="521" name="Google Shape;521;p69"/>
          <p:cNvSpPr txBox="1"/>
          <p:nvPr/>
        </p:nvSpPr>
        <p:spPr>
          <a:xfrm>
            <a:off x="475500" y="468275"/>
            <a:ext cx="5126100" cy="16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4000">
                <a:latin typeface="DM Sans"/>
                <a:ea typeface="DM Sans"/>
                <a:cs typeface="DM Sans"/>
                <a:sym typeface="DM Sans"/>
              </a:rPr>
              <a:t>Nav menú</a:t>
            </a:r>
            <a:endParaRPr b="1" sz="4000">
              <a:latin typeface="DM Sans"/>
              <a:ea typeface="DM Sans"/>
              <a:cs typeface="DM Sans"/>
              <a:sym typeface="DM Sans"/>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600"/>
              </a:spcBef>
              <a:spcAft>
                <a:spcPts val="0"/>
              </a:spcAft>
              <a:buClr>
                <a:srgbClr val="000000"/>
              </a:buClr>
              <a:buSzPts val="1100"/>
              <a:buFont typeface="Arial"/>
              <a:buNone/>
            </a:pPr>
            <a:r>
              <a:t/>
            </a:r>
            <a:endParaRPr i="1" sz="2800">
              <a:latin typeface="Anton"/>
              <a:ea typeface="Anton"/>
              <a:cs typeface="Anton"/>
              <a:sym typeface="Anton"/>
            </a:endParaRPr>
          </a:p>
          <a:p>
            <a:pPr indent="0" lvl="0" marL="0" rtl="0" algn="l">
              <a:lnSpc>
                <a:spcPct val="115000"/>
              </a:lnSpc>
              <a:spcBef>
                <a:spcPts val="2000"/>
              </a:spcBef>
              <a:spcAft>
                <a:spcPts val="1200"/>
              </a:spcAft>
              <a:buClr>
                <a:srgbClr val="000000"/>
              </a:buClr>
              <a:buSzPts val="1100"/>
              <a:buFont typeface="Arial"/>
              <a:buNone/>
            </a:pPr>
            <a:r>
              <a:t/>
            </a:r>
            <a:endParaRPr i="1" sz="2800">
              <a:solidFill>
                <a:srgbClr val="000000"/>
              </a:solidFill>
              <a:latin typeface="Anton"/>
              <a:ea typeface="Anton"/>
              <a:cs typeface="Anton"/>
              <a:sym typeface="Anton"/>
            </a:endParaRPr>
          </a:p>
        </p:txBody>
      </p:sp>
      <p:sp>
        <p:nvSpPr>
          <p:cNvPr id="522" name="Google Shape;522;p69"/>
          <p:cNvSpPr txBox="1"/>
          <p:nvPr/>
        </p:nvSpPr>
        <p:spPr>
          <a:xfrm>
            <a:off x="4306650" y="75"/>
            <a:ext cx="48234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&lt;div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="container"&gt;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&lt;p&gt;</a:t>
            </a:r>
            <a:r>
              <a:rPr lang="es" sz="1300">
                <a:latin typeface="Consolas"/>
                <a:ea typeface="Consolas"/>
                <a:cs typeface="Consolas"/>
                <a:sym typeface="Consolas"/>
              </a:rPr>
              <a:t>Menú básico horizontal:</a:t>
            </a:r>
            <a:r>
              <a:rPr lang="es" sz="1300">
                <a:solidFill>
                  <a:srgbClr val="0000CD"/>
                </a:solidFill>
                <a:latin typeface="Consolas"/>
                <a:ea typeface="Consolas"/>
                <a:cs typeface="Consolas"/>
                <a:sym typeface="Consolas"/>
              </a:rPr>
              <a:t>&lt;/p&gt;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&lt;ul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Inicio</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Quienes Somos</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Historia</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disabled"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Newlestter</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&lt;/ul&gt;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&lt;/div&gt;</a:t>
            </a:r>
            <a:endParaRPr sz="1300">
              <a:solidFill>
                <a:srgbClr val="0000CD"/>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0"/>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528" name="Google Shape;528;p70"/>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chemeClr val="hlink"/>
                </a:solidFill>
                <a:latin typeface="DM Sans"/>
                <a:ea typeface="DM Sans"/>
                <a:cs typeface="DM Sans"/>
                <a:sym typeface="DM Sans"/>
                <a:hlinkClick r:id="rId3"/>
              </a:rPr>
              <a:t>siguiente link</a:t>
            </a:r>
            <a:r>
              <a:rPr lang="es" sz="1350">
                <a:solidFill>
                  <a:schemeClr val="lt1"/>
                </a:solidFill>
                <a:latin typeface="DM Sans"/>
                <a:ea typeface="DM Sans"/>
                <a:cs typeface="DM Sans"/>
                <a:sym typeface="DM Sans"/>
              </a:rPr>
              <a:t> y </a:t>
            </a:r>
            <a:r>
              <a:rPr b="1" lang="es" sz="1350">
                <a:solidFill>
                  <a:schemeClr val="lt1"/>
                </a:solidFill>
                <a:latin typeface="DM Sans"/>
                <a:ea typeface="DM Sans"/>
                <a:cs typeface="DM Sans"/>
                <a:sym typeface="DM Sans"/>
              </a:rPr>
              <a:t>revisa el material interactivo que preparamos sobre Preguntas Frecuentes, </a:t>
            </a:r>
            <a:r>
              <a:rPr lang="es" sz="1350">
                <a:solidFill>
                  <a:schemeClr val="lt1"/>
                </a:solidFill>
                <a:latin typeface="DM Sans"/>
                <a:ea typeface="DM Sans"/>
                <a:cs typeface="DM Sans"/>
                <a:sym typeface="DM Sans"/>
              </a:rPr>
              <a:t>puede que allí encuentres algunas respuestas.</a:t>
            </a:r>
            <a:endParaRPr sz="1350">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534" name="Google Shape;534;p71"/>
          <p:cNvSpPr txBox="1"/>
          <p:nvPr/>
        </p:nvSpPr>
        <p:spPr>
          <a:xfrm>
            <a:off x="473350" y="1509200"/>
            <a:ext cx="8423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profundizaremos sobre los componentes de Bootsrap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15 minutos</a:t>
            </a:r>
            <a:endParaRPr b="1" sz="1800">
              <a:solidFill>
                <a:srgbClr val="83AEFB"/>
              </a:solidFill>
              <a:latin typeface="DM Sans"/>
              <a:ea typeface="DM Sans"/>
              <a:cs typeface="DM Sans"/>
              <a:sym typeface="DM Sans"/>
            </a:endParaRPr>
          </a:p>
        </p:txBody>
      </p:sp>
      <p:grpSp>
        <p:nvGrpSpPr>
          <p:cNvPr id="535" name="Google Shape;535;p71"/>
          <p:cNvGrpSpPr/>
          <p:nvPr/>
        </p:nvGrpSpPr>
        <p:grpSpPr>
          <a:xfrm>
            <a:off x="473351" y="619523"/>
            <a:ext cx="738900" cy="738900"/>
            <a:chOff x="473351" y="619523"/>
            <a:chExt cx="738900" cy="738900"/>
          </a:xfrm>
        </p:grpSpPr>
        <p:sp>
          <p:nvSpPr>
            <p:cNvPr id="536" name="Google Shape;536;p7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7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72"/>
          <p:cNvGrpSpPr/>
          <p:nvPr/>
        </p:nvGrpSpPr>
        <p:grpSpPr>
          <a:xfrm>
            <a:off x="457350" y="392086"/>
            <a:ext cx="431074" cy="431074"/>
            <a:chOff x="473351" y="619523"/>
            <a:chExt cx="738900" cy="738900"/>
          </a:xfrm>
        </p:grpSpPr>
        <p:sp>
          <p:nvSpPr>
            <p:cNvPr id="543" name="Google Shape;543;p7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7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45" name="Google Shape;545;p72"/>
          <p:cNvSpPr txBox="1"/>
          <p:nvPr/>
        </p:nvSpPr>
        <p:spPr>
          <a:xfrm>
            <a:off x="394800" y="746975"/>
            <a:ext cx="83055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Index maquetado con Bootstrap</a:t>
            </a:r>
            <a:endParaRPr b="1" sz="3900">
              <a:solidFill>
                <a:schemeClr val="dk1"/>
              </a:solidFill>
              <a:latin typeface="DM Sans"/>
              <a:ea typeface="DM Sans"/>
              <a:cs typeface="DM Sans"/>
              <a:sym typeface="DM Sans"/>
            </a:endParaRPr>
          </a:p>
        </p:txBody>
      </p:sp>
      <p:sp>
        <p:nvSpPr>
          <p:cNvPr id="546" name="Google Shape;546;p72"/>
          <p:cNvSpPr txBox="1"/>
          <p:nvPr/>
        </p:nvSpPr>
        <p:spPr>
          <a:xfrm>
            <a:off x="930550" y="3920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547" name="Google Shape;547;p72"/>
          <p:cNvSpPr txBox="1"/>
          <p:nvPr/>
        </p:nvSpPr>
        <p:spPr>
          <a:xfrm>
            <a:off x="419250" y="1842000"/>
            <a:ext cx="83055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A partir del diseño hecho y los conocimientos adquiridos de bootstrap, vamos a generar la estructura del index aplicando las clases del framework.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Armar la estructura principal</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Usar, </a:t>
            </a:r>
            <a:r>
              <a:rPr lang="es" sz="1350">
                <a:latin typeface="DM Sans"/>
                <a:ea typeface="DM Sans"/>
                <a:cs typeface="DM Sans"/>
                <a:sym typeface="DM Sans"/>
              </a:rPr>
              <a:t>siempre</a:t>
            </a:r>
            <a:r>
              <a:rPr lang="es" sz="1350">
                <a:latin typeface="DM Sans"/>
                <a:ea typeface="DM Sans"/>
                <a:cs typeface="DM Sans"/>
                <a:sym typeface="DM Sans"/>
              </a:rPr>
              <a:t> que sea posible, contenedores semánticos (header, nav, section, footer).</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Respetar el diseño creado en el wireframe.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Aplicar clases</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Estilar la estructura creando componentes como navbars, carrouseles, cards, etc.</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Utilizar los esquemas de color para dar contraste o relevancia a algunos elementos (un botón, un título, etc).</a:t>
            </a: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3"/>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#Coderalert</a:t>
            </a:r>
            <a:endParaRPr b="1" i="0" sz="3500" u="none" cap="none" strike="noStrike">
              <a:solidFill>
                <a:srgbClr val="EAFF6A"/>
              </a:solidFill>
              <a:latin typeface="DM Sans"/>
              <a:ea typeface="DM Sans"/>
              <a:cs typeface="DM Sans"/>
              <a:sym typeface="DM Sans"/>
            </a:endParaRPr>
          </a:p>
        </p:txBody>
      </p:sp>
      <p:sp>
        <p:nvSpPr>
          <p:cNvPr id="553" name="Google Shape;553;p73"/>
          <p:cNvSpPr txBox="1"/>
          <p:nvPr/>
        </p:nvSpPr>
        <p:spPr>
          <a:xfrm>
            <a:off x="1212250" y="1490050"/>
            <a:ext cx="71694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a:t>
            </a:r>
            <a:r>
              <a:rPr lang="es" sz="2500">
                <a:solidFill>
                  <a:srgbClr val="9E9E9E"/>
                </a:solidFill>
                <a:latin typeface="DM Sans"/>
                <a:ea typeface="DM Sans"/>
                <a:cs typeface="DM Sans"/>
                <a:sym typeface="DM Sans"/>
              </a:rPr>
              <a:t>sexta</a:t>
            </a:r>
            <a:r>
              <a:rPr lang="es" sz="2500">
                <a:solidFill>
                  <a:srgbClr val="9E9E9E"/>
                </a:solidFill>
                <a:latin typeface="DM Sans"/>
                <a:ea typeface="DM Sans"/>
                <a:cs typeface="DM Sans"/>
                <a:sym typeface="DM Sans"/>
              </a:rPr>
              <a:t> actividad “Aplicando Bootstrap”. Ten en cuenta que el desarrollo de la misma será importante para la resolución del Proyecto Final.</a:t>
            </a:r>
            <a:endParaRPr sz="2500">
              <a:solidFill>
                <a:srgbClr val="9E9E9E"/>
              </a:solidFill>
              <a:latin typeface="DM Sans"/>
              <a:ea typeface="DM Sans"/>
              <a:cs typeface="DM Sans"/>
              <a:sym typeface="DM Sans"/>
            </a:endParaRPr>
          </a:p>
          <a:p>
            <a:pPr indent="0" lvl="0" marL="0" rtl="0" algn="ctr">
              <a:spcBef>
                <a:spcPts val="0"/>
              </a:spcBef>
              <a:spcAft>
                <a:spcPts val="0"/>
              </a:spcAft>
              <a:buClr>
                <a:schemeClr val="dk1"/>
              </a:buClr>
              <a:buSzPts val="2000"/>
              <a:buFont typeface="Arial"/>
              <a:buNone/>
            </a:pPr>
            <a:r>
              <a:t/>
            </a:r>
            <a:endParaRPr sz="2000">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p:txBody>
      </p:sp>
      <p:grpSp>
        <p:nvGrpSpPr>
          <p:cNvPr id="554" name="Google Shape;554;p73"/>
          <p:cNvGrpSpPr/>
          <p:nvPr/>
        </p:nvGrpSpPr>
        <p:grpSpPr>
          <a:xfrm>
            <a:off x="543106" y="716450"/>
            <a:ext cx="669148" cy="614370"/>
            <a:chOff x="5855025" y="2172613"/>
            <a:chExt cx="1088400" cy="1057800"/>
          </a:xfrm>
        </p:grpSpPr>
        <p:sp>
          <p:nvSpPr>
            <p:cNvPr id="555" name="Google Shape;555;p73"/>
            <p:cNvSpPr/>
            <p:nvPr/>
          </p:nvSpPr>
          <p:spPr>
            <a:xfrm>
              <a:off x="5855025" y="2172613"/>
              <a:ext cx="1088400" cy="10578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73"/>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04" name="Google Shape;104;p20"/>
          <p:cNvSpPr/>
          <p:nvPr/>
        </p:nvSpPr>
        <p:spPr>
          <a:xfrm>
            <a:off x="588525" y="21943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Bootstrap</a:t>
            </a:r>
            <a:endParaRPr sz="1200">
              <a:solidFill>
                <a:srgbClr val="FFFFFF"/>
              </a:solidFill>
              <a:latin typeface="DM Sans"/>
              <a:ea typeface="DM Sans"/>
              <a:cs typeface="DM Sans"/>
              <a:sym typeface="DM Sans"/>
            </a:endParaRPr>
          </a:p>
        </p:txBody>
      </p:sp>
      <p:sp>
        <p:nvSpPr>
          <p:cNvPr id="105" name="Google Shape;105;p20"/>
          <p:cNvSpPr/>
          <p:nvPr/>
        </p:nvSpPr>
        <p:spPr>
          <a:xfrm>
            <a:off x="4310631" y="1453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 un framework?</a:t>
            </a:r>
            <a:endParaRPr sz="1200">
              <a:solidFill>
                <a:srgbClr val="222222"/>
              </a:solidFill>
              <a:latin typeface="DM Sans"/>
              <a:ea typeface="DM Sans"/>
              <a:cs typeface="DM Sans"/>
              <a:sym typeface="DM Sans"/>
            </a:endParaRPr>
          </a:p>
        </p:txBody>
      </p:sp>
      <p:sp>
        <p:nvSpPr>
          <p:cNvPr id="106" name="Google Shape;106;p20"/>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Librerías y frameworks</a:t>
            </a:r>
            <a:endParaRPr sz="1200">
              <a:solidFill>
                <a:srgbClr val="FFFFFF"/>
              </a:solidFill>
              <a:latin typeface="DM Sans"/>
              <a:ea typeface="DM Sans"/>
              <a:cs typeface="DM Sans"/>
              <a:sym typeface="DM Sans"/>
            </a:endParaRPr>
          </a:p>
        </p:txBody>
      </p:sp>
      <p:sp>
        <p:nvSpPr>
          <p:cNvPr id="107" name="Google Shape;107;p20"/>
          <p:cNvSpPr/>
          <p:nvPr/>
        </p:nvSpPr>
        <p:spPr>
          <a:xfrm>
            <a:off x="588525" y="31286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Estructura de Bootstrap</a:t>
            </a:r>
            <a:endParaRPr sz="1200">
              <a:solidFill>
                <a:srgbClr val="FFFFFF"/>
              </a:solidFill>
              <a:latin typeface="DM Sans"/>
              <a:ea typeface="DM Sans"/>
              <a:cs typeface="DM Sans"/>
              <a:sym typeface="DM Sans"/>
            </a:endParaRPr>
          </a:p>
        </p:txBody>
      </p:sp>
      <p:cxnSp>
        <p:nvCxnSpPr>
          <p:cNvPr id="108" name="Google Shape;108;p20"/>
          <p:cNvCxnSpPr>
            <a:stCxn id="104" idx="2"/>
            <a:endCxn id="107" idx="0"/>
          </p:cNvCxnSpPr>
          <p:nvPr/>
        </p:nvCxnSpPr>
        <p:spPr>
          <a:xfrm>
            <a:off x="1288125" y="2774505"/>
            <a:ext cx="0" cy="354000"/>
          </a:xfrm>
          <a:prstGeom prst="straightConnector1">
            <a:avLst/>
          </a:prstGeom>
          <a:noFill/>
          <a:ln cap="flat" cmpd="sng" w="9525">
            <a:solidFill>
              <a:srgbClr val="CCCCCC"/>
            </a:solidFill>
            <a:prstDash val="solid"/>
            <a:round/>
            <a:headEnd len="med" w="med" type="oval"/>
            <a:tailEnd len="med" w="med" type="oval"/>
          </a:ln>
        </p:spPr>
      </p:cxnSp>
      <p:cxnSp>
        <p:nvCxnSpPr>
          <p:cNvPr id="109" name="Google Shape;109;p20"/>
          <p:cNvCxnSpPr>
            <a:stCxn id="104" idx="0"/>
            <a:endCxn id="106" idx="2"/>
          </p:cNvCxnSpPr>
          <p:nvPr/>
        </p:nvCxnSpPr>
        <p:spPr>
          <a:xfrm rot="10800000">
            <a:off x="1288125" y="2033805"/>
            <a:ext cx="0" cy="1605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0"/>
          <p:cNvSpPr/>
          <p:nvPr/>
        </p:nvSpPr>
        <p:spPr>
          <a:xfrm>
            <a:off x="4310631" y="746975"/>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 una librería?</a:t>
            </a:r>
            <a:endParaRPr sz="1200">
              <a:solidFill>
                <a:schemeClr val="lt1"/>
              </a:solidFill>
              <a:latin typeface="DM Sans"/>
              <a:ea typeface="DM Sans"/>
              <a:cs typeface="DM Sans"/>
              <a:sym typeface="DM Sans"/>
            </a:endParaRPr>
          </a:p>
        </p:txBody>
      </p:sp>
      <p:sp>
        <p:nvSpPr>
          <p:cNvPr id="111" name="Google Shape;111;p20"/>
          <p:cNvSpPr/>
          <p:nvPr/>
        </p:nvSpPr>
        <p:spPr>
          <a:xfrm>
            <a:off x="2933225" y="232815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¿Cómo funciona?</a:t>
            </a:r>
            <a:endParaRPr sz="1200">
              <a:solidFill>
                <a:srgbClr val="222222"/>
              </a:solidFill>
              <a:latin typeface="DM Sans"/>
              <a:ea typeface="DM Sans"/>
              <a:cs typeface="DM Sans"/>
              <a:sym typeface="DM Sans"/>
            </a:endParaRPr>
          </a:p>
        </p:txBody>
      </p:sp>
      <p:cxnSp>
        <p:nvCxnSpPr>
          <p:cNvPr id="112" name="Google Shape;112;p20"/>
          <p:cNvCxnSpPr>
            <a:stCxn id="106" idx="3"/>
            <a:endCxn id="110" idx="1"/>
          </p:cNvCxnSpPr>
          <p:nvPr/>
        </p:nvCxnSpPr>
        <p:spPr>
          <a:xfrm flipH="1" rot="10800000">
            <a:off x="1987725" y="1036984"/>
            <a:ext cx="2322900" cy="706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13" name="Google Shape;113;p20"/>
          <p:cNvCxnSpPr>
            <a:stCxn id="106" idx="3"/>
            <a:endCxn id="105" idx="1"/>
          </p:cNvCxnSpPr>
          <p:nvPr/>
        </p:nvCxnSpPr>
        <p:spPr>
          <a:xfrm>
            <a:off x="1987725" y="1743784"/>
            <a:ext cx="2322900" cy="6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14" name="Google Shape;114;p20"/>
          <p:cNvCxnSpPr>
            <a:stCxn id="115" idx="3"/>
            <a:endCxn id="116" idx="1"/>
          </p:cNvCxnSpPr>
          <p:nvPr/>
        </p:nvCxnSpPr>
        <p:spPr>
          <a:xfrm>
            <a:off x="4310155" y="4541838"/>
            <a:ext cx="296400" cy="0"/>
          </a:xfrm>
          <a:prstGeom prst="straightConnector1">
            <a:avLst/>
          </a:prstGeom>
          <a:noFill/>
          <a:ln cap="flat" cmpd="sng" w="9525">
            <a:solidFill>
              <a:srgbClr val="CCCCCC"/>
            </a:solidFill>
            <a:prstDash val="solid"/>
            <a:round/>
            <a:headEnd len="med" w="med" type="oval"/>
            <a:tailEnd len="med" w="med" type="oval"/>
          </a:ln>
        </p:spPr>
      </p:cxnSp>
      <p:pic>
        <p:nvPicPr>
          <p:cNvPr id="117" name="Google Shape;117;p2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18" name="Google Shape;118;p20"/>
          <p:cNvSpPr/>
          <p:nvPr/>
        </p:nvSpPr>
        <p:spPr>
          <a:xfrm>
            <a:off x="588525" y="42231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Componentes de Bootstrap</a:t>
            </a:r>
            <a:endParaRPr sz="1200">
              <a:solidFill>
                <a:srgbClr val="FFFFFF"/>
              </a:solidFill>
              <a:latin typeface="DM Sans"/>
              <a:ea typeface="DM Sans"/>
              <a:cs typeface="DM Sans"/>
              <a:sym typeface="DM Sans"/>
            </a:endParaRPr>
          </a:p>
        </p:txBody>
      </p:sp>
      <p:cxnSp>
        <p:nvCxnSpPr>
          <p:cNvPr id="119" name="Google Shape;119;p20"/>
          <p:cNvCxnSpPr>
            <a:stCxn id="107" idx="2"/>
            <a:endCxn id="118" idx="0"/>
          </p:cNvCxnSpPr>
          <p:nvPr/>
        </p:nvCxnSpPr>
        <p:spPr>
          <a:xfrm>
            <a:off x="1288125" y="3708822"/>
            <a:ext cx="0" cy="514200"/>
          </a:xfrm>
          <a:prstGeom prst="straightConnector1">
            <a:avLst/>
          </a:prstGeom>
          <a:noFill/>
          <a:ln cap="flat" cmpd="sng" w="9525">
            <a:solidFill>
              <a:srgbClr val="CCCCCC"/>
            </a:solidFill>
            <a:prstDash val="solid"/>
            <a:round/>
            <a:headEnd len="med" w="med" type="oval"/>
            <a:tailEnd len="med" w="med" type="oval"/>
          </a:ln>
        </p:spPr>
      </p:cxnSp>
      <p:cxnSp>
        <p:nvCxnSpPr>
          <p:cNvPr id="120" name="Google Shape;120;p20"/>
          <p:cNvCxnSpPr>
            <a:stCxn id="104" idx="3"/>
            <a:endCxn id="111" idx="1"/>
          </p:cNvCxnSpPr>
          <p:nvPr/>
        </p:nvCxnSpPr>
        <p:spPr>
          <a:xfrm flipH="1" rot="10800000">
            <a:off x="1987725" y="2481705"/>
            <a:ext cx="945600" cy="2700"/>
          </a:xfrm>
          <a:prstGeom prst="straightConnector1">
            <a:avLst/>
          </a:prstGeom>
          <a:noFill/>
          <a:ln cap="flat" cmpd="sng" w="9525">
            <a:solidFill>
              <a:srgbClr val="CCCCCC"/>
            </a:solidFill>
            <a:prstDash val="solid"/>
            <a:round/>
            <a:headEnd len="med" w="med" type="oval"/>
            <a:tailEnd len="med" w="med" type="oval"/>
          </a:ln>
        </p:spPr>
      </p:cxnSp>
      <p:cxnSp>
        <p:nvCxnSpPr>
          <p:cNvPr id="121" name="Google Shape;121;p20"/>
          <p:cNvCxnSpPr>
            <a:stCxn id="104" idx="3"/>
            <a:endCxn id="122" idx="1"/>
          </p:cNvCxnSpPr>
          <p:nvPr/>
        </p:nvCxnSpPr>
        <p:spPr>
          <a:xfrm>
            <a:off x="1987725" y="2484405"/>
            <a:ext cx="945600" cy="3915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23" name="Google Shape;123;p20"/>
          <p:cNvCxnSpPr>
            <a:stCxn id="104" idx="3"/>
          </p:cNvCxnSpPr>
          <p:nvPr/>
        </p:nvCxnSpPr>
        <p:spPr>
          <a:xfrm>
            <a:off x="1987725" y="2484405"/>
            <a:ext cx="926400" cy="7551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2" name="Google Shape;122;p20"/>
          <p:cNvSpPr/>
          <p:nvPr/>
        </p:nvSpPr>
        <p:spPr>
          <a:xfrm>
            <a:off x="2933225" y="272230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a:t>
            </a:r>
            <a:endParaRPr sz="1200">
              <a:solidFill>
                <a:srgbClr val="222222"/>
              </a:solidFill>
              <a:latin typeface="DM Sans"/>
              <a:ea typeface="DM Sans"/>
              <a:cs typeface="DM Sans"/>
              <a:sym typeface="DM Sans"/>
            </a:endParaRPr>
          </a:p>
        </p:txBody>
      </p:sp>
      <p:sp>
        <p:nvSpPr>
          <p:cNvPr id="124" name="Google Shape;124;p20"/>
          <p:cNvSpPr/>
          <p:nvPr/>
        </p:nvSpPr>
        <p:spPr>
          <a:xfrm>
            <a:off x="2933225" y="3142763"/>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Instalación</a:t>
            </a:r>
            <a:endParaRPr sz="1200">
              <a:solidFill>
                <a:srgbClr val="222222"/>
              </a:solidFill>
              <a:latin typeface="DM Sans"/>
              <a:ea typeface="DM Sans"/>
              <a:cs typeface="DM Sans"/>
              <a:sym typeface="DM Sans"/>
            </a:endParaRPr>
          </a:p>
        </p:txBody>
      </p:sp>
      <p:cxnSp>
        <p:nvCxnSpPr>
          <p:cNvPr id="125" name="Google Shape;125;p20"/>
          <p:cNvCxnSpPr>
            <a:stCxn id="107" idx="3"/>
            <a:endCxn id="126" idx="1"/>
          </p:cNvCxnSpPr>
          <p:nvPr/>
        </p:nvCxnSpPr>
        <p:spPr>
          <a:xfrm>
            <a:off x="1987725" y="3418722"/>
            <a:ext cx="945600" cy="6924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27" name="Google Shape;127;p20"/>
          <p:cNvCxnSpPr>
            <a:stCxn id="107" idx="3"/>
            <a:endCxn id="128" idx="1"/>
          </p:cNvCxnSpPr>
          <p:nvPr/>
        </p:nvCxnSpPr>
        <p:spPr>
          <a:xfrm>
            <a:off x="1987725" y="3418722"/>
            <a:ext cx="945600" cy="11127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29" name="Google Shape;129;p20"/>
          <p:cNvCxnSpPr>
            <a:stCxn id="130" idx="1"/>
            <a:endCxn id="107" idx="3"/>
          </p:cNvCxnSpPr>
          <p:nvPr/>
        </p:nvCxnSpPr>
        <p:spPr>
          <a:xfrm rot="10800000">
            <a:off x="1987625" y="3418638"/>
            <a:ext cx="945600" cy="298200"/>
          </a:xfrm>
          <a:prstGeom prst="bentConnector3">
            <a:avLst>
              <a:gd fmla="val 49995" name="adj1"/>
            </a:avLst>
          </a:prstGeom>
          <a:noFill/>
          <a:ln cap="flat" cmpd="sng" w="9525">
            <a:solidFill>
              <a:srgbClr val="CCCCCC"/>
            </a:solidFill>
            <a:prstDash val="solid"/>
            <a:round/>
            <a:headEnd len="med" w="med" type="oval"/>
            <a:tailEnd len="med" w="med" type="oval"/>
          </a:ln>
        </p:spPr>
      </p:cxnSp>
      <p:sp>
        <p:nvSpPr>
          <p:cNvPr id="130" name="Google Shape;130;p20"/>
          <p:cNvSpPr/>
          <p:nvPr/>
        </p:nvSpPr>
        <p:spPr>
          <a:xfrm>
            <a:off x="2933225" y="3563238"/>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Tipografía</a:t>
            </a:r>
            <a:endParaRPr sz="1200">
              <a:solidFill>
                <a:srgbClr val="222222"/>
              </a:solidFill>
              <a:latin typeface="DM Sans"/>
              <a:ea typeface="DM Sans"/>
              <a:cs typeface="DM Sans"/>
              <a:sym typeface="DM Sans"/>
            </a:endParaRPr>
          </a:p>
        </p:txBody>
      </p:sp>
      <p:sp>
        <p:nvSpPr>
          <p:cNvPr id="126" name="Google Shape;126;p20"/>
          <p:cNvSpPr/>
          <p:nvPr/>
        </p:nvSpPr>
        <p:spPr>
          <a:xfrm>
            <a:off x="2933225" y="3957388"/>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Contenedores</a:t>
            </a:r>
            <a:endParaRPr sz="1200">
              <a:solidFill>
                <a:srgbClr val="222222"/>
              </a:solidFill>
              <a:latin typeface="DM Sans"/>
              <a:ea typeface="DM Sans"/>
              <a:cs typeface="DM Sans"/>
              <a:sym typeface="DM Sans"/>
            </a:endParaRPr>
          </a:p>
        </p:txBody>
      </p:sp>
      <p:sp>
        <p:nvSpPr>
          <p:cNvPr id="128" name="Google Shape;128;p20"/>
          <p:cNvSpPr/>
          <p:nvPr/>
        </p:nvSpPr>
        <p:spPr>
          <a:xfrm>
            <a:off x="2933225" y="437785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Sistema de grillas</a:t>
            </a:r>
            <a:endParaRPr sz="1200">
              <a:solidFill>
                <a:srgbClr val="222222"/>
              </a:solidFill>
              <a:latin typeface="DM Sans"/>
              <a:ea typeface="DM Sans"/>
              <a:cs typeface="DM Sans"/>
              <a:sym typeface="DM Sans"/>
            </a:endParaRPr>
          </a:p>
        </p:txBody>
      </p:sp>
      <p:cxnSp>
        <p:nvCxnSpPr>
          <p:cNvPr id="131" name="Google Shape;131;p20"/>
          <p:cNvCxnSpPr>
            <a:stCxn id="122" idx="3"/>
            <a:endCxn id="132" idx="1"/>
          </p:cNvCxnSpPr>
          <p:nvPr/>
        </p:nvCxnSpPr>
        <p:spPr>
          <a:xfrm>
            <a:off x="4530125" y="2875901"/>
            <a:ext cx="964800" cy="4119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33" name="Google Shape;133;p20"/>
          <p:cNvCxnSpPr>
            <a:stCxn id="122" idx="3"/>
            <a:endCxn id="134" idx="1"/>
          </p:cNvCxnSpPr>
          <p:nvPr/>
        </p:nvCxnSpPr>
        <p:spPr>
          <a:xfrm flipH="1" rot="10800000">
            <a:off x="4530125" y="2571701"/>
            <a:ext cx="945600" cy="304200"/>
          </a:xfrm>
          <a:prstGeom prst="bentConnector3">
            <a:avLst>
              <a:gd fmla="val 49995" name="adj1"/>
            </a:avLst>
          </a:prstGeom>
          <a:noFill/>
          <a:ln cap="flat" cmpd="sng" w="9525">
            <a:solidFill>
              <a:srgbClr val="CCCCCC"/>
            </a:solidFill>
            <a:prstDash val="solid"/>
            <a:round/>
            <a:headEnd len="sm" w="sm" type="none"/>
            <a:tailEnd len="med" w="med" type="oval"/>
          </a:ln>
        </p:spPr>
      </p:cxnSp>
      <p:sp>
        <p:nvSpPr>
          <p:cNvPr id="134" name="Google Shape;134;p20"/>
          <p:cNvSpPr/>
          <p:nvPr/>
        </p:nvSpPr>
        <p:spPr>
          <a:xfrm>
            <a:off x="5475625" y="241815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Ventajas</a:t>
            </a:r>
            <a:endParaRPr sz="1200">
              <a:solidFill>
                <a:srgbClr val="222222"/>
              </a:solidFill>
              <a:latin typeface="DM Sans"/>
              <a:ea typeface="DM Sans"/>
              <a:cs typeface="DM Sans"/>
              <a:sym typeface="DM Sans"/>
            </a:endParaRPr>
          </a:p>
        </p:txBody>
      </p:sp>
      <p:sp>
        <p:nvSpPr>
          <p:cNvPr id="132" name="Google Shape;132;p20"/>
          <p:cNvSpPr/>
          <p:nvPr/>
        </p:nvSpPr>
        <p:spPr>
          <a:xfrm>
            <a:off x="5494925" y="3134263"/>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Desventajas</a:t>
            </a:r>
            <a:endParaRPr sz="1200">
              <a:solidFill>
                <a:srgbClr val="222222"/>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4"/>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Aplicando Bootstrap</a:t>
            </a:r>
            <a:endParaRPr b="1" sz="4000">
              <a:solidFill>
                <a:schemeClr val="dk1"/>
              </a:solidFill>
              <a:latin typeface="DM Sans"/>
              <a:ea typeface="DM Sans"/>
              <a:cs typeface="DM Sans"/>
              <a:sym typeface="DM Sans"/>
            </a:endParaRPr>
          </a:p>
        </p:txBody>
      </p:sp>
      <p:pic>
        <p:nvPicPr>
          <p:cNvPr id="562" name="Google Shape;562;p7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63" name="Google Shape;563;p74"/>
          <p:cNvSpPr txBox="1"/>
          <p:nvPr/>
        </p:nvSpPr>
        <p:spPr>
          <a:xfrm>
            <a:off x="457725" y="1888800"/>
            <a:ext cx="74733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307975" lvl="0" marL="457200" rtl="0" algn="l">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A partir del diseño hecho y los conocimientos adquiridos de bootstrap, generar todo el sitio (cinco páginas) que demuestre el uso correcto del mismo.</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b="1" sz="1250">
              <a:solidFill>
                <a:schemeClr val="dk1"/>
              </a:solidFill>
              <a:latin typeface="DM Sans"/>
              <a:ea typeface="DM Sans"/>
              <a:cs typeface="DM Sans"/>
              <a:sym typeface="DM Sans"/>
            </a:endParaRPr>
          </a:p>
          <a:p>
            <a:pPr indent="0" lvl="0" marL="0" rtl="0" algn="l">
              <a:spcBef>
                <a:spcPts val="0"/>
              </a:spcBef>
              <a:spcAft>
                <a:spcPts val="0"/>
              </a:spcAft>
              <a:buNone/>
            </a:pPr>
            <a:r>
              <a:rPr b="1" lang="es" sz="1250">
                <a:solidFill>
                  <a:schemeClr val="dk1"/>
                </a:solidFill>
                <a:latin typeface="DM Sans"/>
                <a:ea typeface="DM Sans"/>
                <a:cs typeface="DM Sans"/>
                <a:sym typeface="DM Sans"/>
              </a:rPr>
              <a:t>Recomendaciones:</a:t>
            </a:r>
            <a:endParaRPr b="1" sz="1250">
              <a:solidFill>
                <a:schemeClr val="dk1"/>
              </a:solidFill>
              <a:latin typeface="DM Sans"/>
              <a:ea typeface="DM Sans"/>
              <a:cs typeface="DM Sans"/>
              <a:sym typeface="DM Sans"/>
            </a:endParaRPr>
          </a:p>
          <a:p>
            <a:pPr indent="-307975" lvl="0" marL="914400" rtl="0" algn="l">
              <a:spcBef>
                <a:spcPts val="0"/>
              </a:spcBef>
              <a:spcAft>
                <a:spcPts val="0"/>
              </a:spcAft>
              <a:buClr>
                <a:schemeClr val="dk1"/>
              </a:buClr>
              <a:buSzPts val="1250"/>
              <a:buFont typeface="Helvetica Neue Light"/>
              <a:buChar char="-"/>
            </a:pPr>
            <a:r>
              <a:rPr lang="es" sz="1250">
                <a:solidFill>
                  <a:schemeClr val="dk1"/>
                </a:solidFill>
                <a:latin typeface="DM Sans"/>
                <a:ea typeface="DM Sans"/>
                <a:cs typeface="DM Sans"/>
                <a:sym typeface="DM Sans"/>
              </a:rPr>
              <a:t>Incluye HTML completo con los respectivos links de CSS y JS Bootstrap para poder hacer uso del framework y </a:t>
            </a:r>
            <a:r>
              <a:rPr b="1" lang="es" sz="1250">
                <a:solidFill>
                  <a:schemeClr val="dk1"/>
                </a:solidFill>
                <a:latin typeface="DM Sans"/>
                <a:ea typeface="DM Sans"/>
                <a:cs typeface="DM Sans"/>
                <a:sym typeface="DM Sans"/>
              </a:rPr>
              <a:t>generar un layout responsive</a:t>
            </a:r>
            <a:r>
              <a:rPr lang="es" sz="1250">
                <a:solidFill>
                  <a:schemeClr val="dk1"/>
                </a:solidFill>
                <a:latin typeface="DM Sans"/>
                <a:ea typeface="DM Sans"/>
                <a:cs typeface="DM Sans"/>
                <a:sym typeface="DM Sans"/>
              </a:rPr>
              <a:t>.</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150">
                <a:solidFill>
                  <a:schemeClr val="dk1"/>
                </a:solidFill>
                <a:highlight>
                  <a:srgbClr val="EAFF6A"/>
                </a:highlight>
                <a:latin typeface="DM Sans"/>
                <a:ea typeface="DM Sans"/>
                <a:cs typeface="DM Sans"/>
                <a:sym typeface="DM Sans"/>
              </a:rPr>
              <a:t>Podrás encontrar un ejemplo en la carpeta de clase.</a:t>
            </a:r>
            <a:endParaRPr sz="1250">
              <a:solidFill>
                <a:schemeClr val="dk1"/>
              </a:solidFill>
              <a:highlight>
                <a:srgbClr val="EAFF6A"/>
              </a:highlight>
              <a:latin typeface="DM Sans"/>
              <a:ea typeface="DM Sans"/>
              <a:cs typeface="DM Sans"/>
              <a:sym typeface="DM Sans"/>
            </a:endParaRPr>
          </a:p>
        </p:txBody>
      </p:sp>
      <p:sp>
        <p:nvSpPr>
          <p:cNvPr id="564" name="Google Shape;564;p74"/>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565" name="Google Shape;565;p74"/>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grpSp>
        <p:nvGrpSpPr>
          <p:cNvPr id="566" name="Google Shape;566;p74"/>
          <p:cNvGrpSpPr/>
          <p:nvPr/>
        </p:nvGrpSpPr>
        <p:grpSpPr>
          <a:xfrm>
            <a:off x="8089706" y="338167"/>
            <a:ext cx="702103" cy="660429"/>
            <a:chOff x="3137108" y="2467173"/>
            <a:chExt cx="738900" cy="738900"/>
          </a:xfrm>
        </p:grpSpPr>
        <p:sp>
          <p:nvSpPr>
            <p:cNvPr id="567" name="Google Shape;567;p7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7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574" name="Google Shape;574;p75"/>
          <p:cNvGrpSpPr/>
          <p:nvPr/>
        </p:nvGrpSpPr>
        <p:grpSpPr>
          <a:xfrm>
            <a:off x="4202550" y="994173"/>
            <a:ext cx="738900" cy="738900"/>
            <a:chOff x="4202550" y="994173"/>
            <a:chExt cx="738900" cy="738900"/>
          </a:xfrm>
        </p:grpSpPr>
        <p:sp>
          <p:nvSpPr>
            <p:cNvPr id="575" name="Google Shape;575;p7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76" name="Google Shape;576;p7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582" name="Google Shape;582;p76"/>
          <p:cNvGrpSpPr/>
          <p:nvPr/>
        </p:nvGrpSpPr>
        <p:grpSpPr>
          <a:xfrm>
            <a:off x="457358" y="468285"/>
            <a:ext cx="431074" cy="431074"/>
            <a:chOff x="4202550" y="994173"/>
            <a:chExt cx="738900" cy="738900"/>
          </a:xfrm>
        </p:grpSpPr>
        <p:sp>
          <p:nvSpPr>
            <p:cNvPr id="583" name="Google Shape;583;p7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84" name="Google Shape;584;p7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85" name="Google Shape;585;p7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86" name="Google Shape;586;p76"/>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587" name="Google Shape;587;p76"/>
          <p:cNvSpPr txBox="1"/>
          <p:nvPr/>
        </p:nvSpPr>
        <p:spPr>
          <a:xfrm>
            <a:off x="466350" y="2615775"/>
            <a:ext cx="8211300" cy="7653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Funcionalidades y ejemplos</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w3schools.com</a:t>
            </a:r>
            <a:endParaRPr sz="1350" u="sng">
              <a:solidFill>
                <a:srgbClr val="83AEFB"/>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598" name="Google Shape;598;p78"/>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Resumen de lo visto en clase hoy: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Librerías y Frameworks.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Estructura de Bootstrap.</a:t>
            </a:r>
            <a:endParaRPr sz="1350">
              <a:solidFill>
                <a:schemeClr val="lt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Librerías y </a:t>
            </a:r>
            <a:r>
              <a:rPr b="1" lang="es" sz="4000">
                <a:solidFill>
                  <a:srgbClr val="EAFF6A"/>
                </a:solidFill>
                <a:latin typeface="DM Sans"/>
                <a:ea typeface="DM Sans"/>
                <a:cs typeface="DM Sans"/>
                <a:sym typeface="DM Sans"/>
              </a:rPr>
              <a:t>Frameworks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p:nvPr/>
        </p:nvSpPr>
        <p:spPr>
          <a:xfrm>
            <a:off x="4764600" y="0"/>
            <a:ext cx="4379400" cy="5143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2"/>
          <p:cNvPicPr preferRelativeResize="0"/>
          <p:nvPr/>
        </p:nvPicPr>
        <p:blipFill rotWithShape="1">
          <a:blip r:embed="rId3">
            <a:alphaModFix/>
          </a:blip>
          <a:srcRect b="16524" l="0" r="0" t="16518"/>
          <a:stretch/>
        </p:blipFill>
        <p:spPr>
          <a:xfrm>
            <a:off x="5252975" y="1917150"/>
            <a:ext cx="3260750" cy="897900"/>
          </a:xfrm>
          <a:prstGeom prst="rect">
            <a:avLst/>
          </a:prstGeom>
          <a:noFill/>
          <a:ln>
            <a:noFill/>
          </a:ln>
        </p:spPr>
      </p:pic>
      <p:pic>
        <p:nvPicPr>
          <p:cNvPr id="146" name="Google Shape;146;p22"/>
          <p:cNvPicPr preferRelativeResize="0"/>
          <p:nvPr/>
        </p:nvPicPr>
        <p:blipFill rotWithShape="1">
          <a:blip r:embed="rId4">
            <a:alphaModFix/>
          </a:blip>
          <a:srcRect b="20347" l="0" r="0" t="20347"/>
          <a:stretch/>
        </p:blipFill>
        <p:spPr>
          <a:xfrm>
            <a:off x="5114200" y="3443802"/>
            <a:ext cx="3758194" cy="808850"/>
          </a:xfrm>
          <a:prstGeom prst="rect">
            <a:avLst/>
          </a:prstGeom>
          <a:noFill/>
          <a:ln>
            <a:noFill/>
          </a:ln>
        </p:spPr>
      </p:pic>
      <p:pic>
        <p:nvPicPr>
          <p:cNvPr id="147" name="Google Shape;147;p22"/>
          <p:cNvPicPr preferRelativeResize="0"/>
          <p:nvPr/>
        </p:nvPicPr>
        <p:blipFill rotWithShape="1">
          <a:blip r:embed="rId5">
            <a:alphaModFix/>
          </a:blip>
          <a:srcRect b="3557" l="0" r="0" t="3557"/>
          <a:stretch/>
        </p:blipFill>
        <p:spPr>
          <a:xfrm>
            <a:off x="5481400" y="456425"/>
            <a:ext cx="2762251" cy="897900"/>
          </a:xfrm>
          <a:prstGeom prst="rect">
            <a:avLst/>
          </a:prstGeom>
          <a:noFill/>
          <a:ln>
            <a:noFill/>
          </a:ln>
        </p:spPr>
      </p:pic>
      <p:sp>
        <p:nvSpPr>
          <p:cNvPr id="148" name="Google Shape;148;p22"/>
          <p:cNvSpPr txBox="1"/>
          <p:nvPr/>
        </p:nvSpPr>
        <p:spPr>
          <a:xfrm>
            <a:off x="473350" y="619525"/>
            <a:ext cx="4066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Librería</a:t>
            </a:r>
            <a:endParaRPr b="1" sz="4000">
              <a:solidFill>
                <a:schemeClr val="dk1"/>
              </a:solidFill>
              <a:latin typeface="DM Sans"/>
              <a:ea typeface="DM Sans"/>
              <a:cs typeface="DM Sans"/>
              <a:sym typeface="DM Sans"/>
            </a:endParaRPr>
          </a:p>
        </p:txBody>
      </p:sp>
      <p:sp>
        <p:nvSpPr>
          <p:cNvPr id="149" name="Google Shape;149;p22"/>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 una </a:t>
            </a:r>
            <a:r>
              <a:rPr lang="es" sz="1350">
                <a:highlight>
                  <a:schemeClr val="accent6"/>
                </a:highlight>
                <a:latin typeface="DM Sans"/>
                <a:ea typeface="DM Sans"/>
                <a:cs typeface="DM Sans"/>
                <a:sym typeface="DM Sans"/>
              </a:rPr>
              <a:t>colección de elementos</a:t>
            </a:r>
            <a:r>
              <a:rPr lang="es" sz="1350">
                <a:latin typeface="DM Sans"/>
                <a:ea typeface="DM Sans"/>
                <a:cs typeface="DM Sans"/>
                <a:sym typeface="DM Sans"/>
              </a:rPr>
              <a:t>, un </a:t>
            </a:r>
            <a:r>
              <a:rPr b="1" lang="es" sz="1350">
                <a:latin typeface="DM Sans"/>
                <a:ea typeface="DM Sans"/>
                <a:cs typeface="DM Sans"/>
                <a:sym typeface="DM Sans"/>
              </a:rPr>
              <a:t>conjunto de rutinas, </a:t>
            </a:r>
            <a:r>
              <a:rPr lang="es" sz="1350">
                <a:latin typeface="DM Sans"/>
                <a:ea typeface="DM Sans"/>
                <a:cs typeface="DM Sans"/>
                <a:sym typeface="DM Sans"/>
              </a:rPr>
              <a:t>en este caso </a:t>
            </a:r>
            <a:r>
              <a:rPr b="1" lang="es" sz="1350">
                <a:latin typeface="DM Sans"/>
                <a:ea typeface="DM Sans"/>
                <a:cs typeface="DM Sans"/>
                <a:sym typeface="DM Sans"/>
              </a:rPr>
              <a:t>código</a:t>
            </a:r>
            <a:r>
              <a:rPr lang="es" sz="1350">
                <a:latin typeface="DM Sans"/>
                <a:ea typeface="DM Sans"/>
                <a:cs typeface="DM Sans"/>
                <a:sym typeface="DM Sans"/>
              </a:rPr>
              <a:t>, que suelen tener un propósito concreto. Podemos pensarlo como una “caja de herramientas”.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50" name="Google Shape;150;p22"/>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nvSpPr>
        <p:spPr>
          <a:xfrm>
            <a:off x="473350" y="619525"/>
            <a:ext cx="4081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Framework</a:t>
            </a:r>
            <a:endParaRPr b="1" sz="4000">
              <a:solidFill>
                <a:schemeClr val="dk1"/>
              </a:solidFill>
              <a:latin typeface="DM Sans"/>
              <a:ea typeface="DM Sans"/>
              <a:cs typeface="DM Sans"/>
              <a:sym typeface="DM Sans"/>
            </a:endParaRPr>
          </a:p>
        </p:txBody>
      </p:sp>
      <p:sp>
        <p:nvSpPr>
          <p:cNvPr id="156" name="Google Shape;156;p23"/>
          <p:cNvSpPr txBox="1"/>
          <p:nvPr/>
        </p:nvSpPr>
        <p:spPr>
          <a:xfrm>
            <a:off x="393750" y="1550300"/>
            <a:ext cx="8356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prácticamente lo que el nombre indica: un </a:t>
            </a:r>
            <a:r>
              <a:rPr lang="es" sz="1350">
                <a:highlight>
                  <a:schemeClr val="accent6"/>
                </a:highlight>
                <a:latin typeface="DM Sans"/>
                <a:ea typeface="DM Sans"/>
                <a:cs typeface="DM Sans"/>
                <a:sym typeface="DM Sans"/>
              </a:rPr>
              <a:t>marco de trabajo</a:t>
            </a:r>
            <a:r>
              <a:rPr lang="es" sz="1350">
                <a:latin typeface="DM Sans"/>
                <a:ea typeface="DM Sans"/>
                <a:cs typeface="DM Sans"/>
                <a:sym typeface="DM Sans"/>
              </a:rPr>
              <a:t>. Se trata de un</a:t>
            </a:r>
            <a:r>
              <a:rPr lang="es" sz="1350">
                <a:highlight>
                  <a:schemeClr val="accent6"/>
                </a:highlight>
                <a:latin typeface="DM Sans"/>
                <a:ea typeface="DM Sans"/>
                <a:cs typeface="DM Sans"/>
                <a:sym typeface="DM Sans"/>
              </a:rPr>
              <a:t> conjunto de herramientas y código</a:t>
            </a:r>
            <a:r>
              <a:rPr lang="es" sz="1350">
                <a:latin typeface="DM Sans"/>
                <a:ea typeface="DM Sans"/>
                <a:cs typeface="DM Sans"/>
                <a:sym typeface="DM Sans"/>
              </a:rPr>
              <a:t>, para trabajar de acuerdo con una metodología, utilizando determinados patrones.</a:t>
            </a:r>
            <a:endParaRPr sz="1350">
              <a:latin typeface="DM Sans"/>
              <a:ea typeface="DM Sans"/>
              <a:cs typeface="DM Sans"/>
              <a:sym typeface="DM Sans"/>
            </a:endParaRPr>
          </a:p>
        </p:txBody>
      </p:sp>
      <p:pic>
        <p:nvPicPr>
          <p:cNvPr id="157" name="Google Shape;157;p23"/>
          <p:cNvPicPr preferRelativeResize="0"/>
          <p:nvPr/>
        </p:nvPicPr>
        <p:blipFill rotWithShape="1">
          <a:blip r:embed="rId3">
            <a:alphaModFix/>
          </a:blip>
          <a:srcRect b="29895" l="0" r="0" t="19691"/>
          <a:stretch/>
        </p:blipFill>
        <p:spPr>
          <a:xfrm>
            <a:off x="0" y="2550384"/>
            <a:ext cx="9144000" cy="2593115"/>
          </a:xfrm>
          <a:prstGeom prst="rect">
            <a:avLst/>
          </a:prstGeom>
          <a:noFill/>
          <a:ln>
            <a:noFill/>
          </a:ln>
        </p:spPr>
      </p:pic>
      <p:pic>
        <p:nvPicPr>
          <p:cNvPr id="158" name="Google Shape;158;p23"/>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